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61" r:id="rId2"/>
    <p:sldId id="262" r:id="rId3"/>
    <p:sldId id="263" r:id="rId4"/>
    <p:sldId id="265" r:id="rId5"/>
    <p:sldId id="264" r:id="rId6"/>
    <p:sldId id="260" r:id="rId7"/>
    <p:sldId id="266" r:id="rId8"/>
    <p:sldId id="267"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69696"/>
    <a:srgbClr val="53535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0" d="100"/>
          <a:sy n="70" d="100"/>
        </p:scale>
        <p:origin x="-568"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7E3C467-439A-4EAB-9F4D-D8F14C9603D0}" type="datetimeFigureOut">
              <a:rPr lang="en-US"/>
              <a:pPr>
                <a:defRPr/>
              </a:pPr>
              <a:t>11/15/12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CC57D23-1BB7-47C6-83C3-FB47B68E91B5}"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01359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31964-77F2-40CA-8848-8D2389BB7102}"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387C98-C0FE-45D0-983C-9BA0BF6041DC}" type="datetimeFigureOut">
              <a:rPr lang="en-US"/>
              <a:pPr>
                <a:defRPr/>
              </a:pPr>
              <a:t>11/15/12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8EC98-33F0-464A-9A90-F4A1D20F09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B922EC-EC5F-4252-BBCE-9C2266A239EE}" type="datetimeFigureOut">
              <a:rPr lang="en-US"/>
              <a:pPr>
                <a:defRPr/>
              </a:pPr>
              <a:t>11/15/12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E2923F-A27C-48CF-9DEB-47527E2A08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552D5E-43B3-4895-BE82-0B688B5CD2CD}" type="datetimeFigureOut">
              <a:rPr lang="en-US"/>
              <a:pPr>
                <a:defRPr/>
              </a:pPr>
              <a:t>11/15/12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5A400B-C118-44FE-A5AB-77E363987F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B0D744-5874-4DE4-B591-608EDD9E8CFF}" type="datetimeFigureOut">
              <a:rPr lang="en-US"/>
              <a:pPr>
                <a:defRPr/>
              </a:pPr>
              <a:t>11/15/12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9CE048-6F69-405F-B2F0-1CAE79795C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30D513-4F1F-48F9-AEF1-4F7177A08FE9}" type="datetimeFigureOut">
              <a:rPr lang="en-US"/>
              <a:pPr>
                <a:defRPr/>
              </a:pPr>
              <a:t>11/15/12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9DF97D-F8F4-4C4C-8215-D87F9F046B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3BE76A-1332-4418-8F2B-C22C402CD3D2}" type="datetimeFigureOut">
              <a:rPr lang="en-US"/>
              <a:pPr>
                <a:defRPr/>
              </a:pPr>
              <a:t>11/15/12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484FA2-7D2D-44BB-9F3D-3B839051E3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B62B66-74F3-4C5C-9A7A-590FDD6A97FD}" type="datetimeFigureOut">
              <a:rPr lang="en-US"/>
              <a:pPr>
                <a:defRPr/>
              </a:pPr>
              <a:t>11/15/12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656267-A2E5-4919-9753-2E5DD71791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F2864F-8B62-4073-A9A0-A4A64242B884}" type="datetimeFigureOut">
              <a:rPr lang="en-US"/>
              <a:pPr>
                <a:defRPr/>
              </a:pPr>
              <a:t>11/15/12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BDB7A-59DD-48BA-B7FF-3F701907C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9E1B70-28F5-4C43-A0EE-5C484329A45F}" type="datetimeFigureOut">
              <a:rPr lang="en-US"/>
              <a:pPr>
                <a:defRPr/>
              </a:pPr>
              <a:t>11/15/12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D2839B-0ADE-43F5-A6DF-6BC5BF876B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CEA69-9D12-44FA-8FF6-634521CB3439}" type="datetimeFigureOut">
              <a:rPr lang="en-US"/>
              <a:pPr>
                <a:defRPr/>
              </a:pPr>
              <a:t>11/15/12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0AAAD-B8FB-4258-A005-B6EEC6E590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25D557-E014-46D3-A794-87C825BA0537}" type="datetimeFigureOut">
              <a:rPr lang="en-US"/>
              <a:pPr>
                <a:defRPr/>
              </a:pPr>
              <a:t>11/15/12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D40B9F-FC8C-4EE6-8802-C07A72E778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B19F698-144F-457B-9524-DCAD22D49CA5}" type="datetimeFigureOut">
              <a:rPr lang="en-US"/>
              <a:pPr>
                <a:defRPr/>
              </a:pPr>
              <a:t>11/15/12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3D17FB4-B2EF-4029-AEE1-9863F4D20E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4993592" y="2713063"/>
            <a:ext cx="1302220" cy="6987653"/>
          </a:xfrm>
          <a:prstGeom prst="rect">
            <a:avLst/>
          </a:prstGeom>
          <a:noFill/>
          <a:ln w="9525">
            <a:noFill/>
            <a:miter lim="800000"/>
            <a:headEnd/>
            <a:tailEnd/>
          </a:ln>
        </p:spPr>
      </p:pic>
      <p:sp>
        <p:nvSpPr>
          <p:cNvPr id="13" name="Rectangle 12"/>
          <p:cNvSpPr/>
          <p:nvPr/>
        </p:nvSpPr>
        <p:spPr>
          <a:xfrm>
            <a:off x="1" y="559558"/>
            <a:ext cx="2156346" cy="6298441"/>
          </a:xfrm>
          <a:prstGeom prst="rect">
            <a:avLst/>
          </a:prstGeom>
          <a:gradFill flip="none" rotWithShape="1">
            <a:gsLst>
              <a:gs pos="0">
                <a:srgbClr val="969696">
                  <a:tint val="66000"/>
                  <a:satMod val="160000"/>
                </a:srgbClr>
              </a:gs>
              <a:gs pos="50000">
                <a:srgbClr val="969696">
                  <a:tint val="44500"/>
                  <a:satMod val="160000"/>
                </a:srgbClr>
              </a:gs>
              <a:gs pos="100000">
                <a:srgbClr val="969696">
                  <a:tint val="23500"/>
                  <a:satMod val="160000"/>
                </a:srgbClr>
              </a:gs>
            </a:gsLst>
            <a:lin ang="189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532724" y="408264"/>
            <a:ext cx="6406559"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817488" y="204716"/>
            <a:ext cx="832104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8"/>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98769" y="177420"/>
            <a:ext cx="2323791" cy="1544638"/>
          </a:xfrm>
          <a:prstGeom prst="rect">
            <a:avLst/>
          </a:prstGeom>
          <a:noFill/>
          <a:effectLst>
            <a:outerShdw blurRad="63500" dist="107763" dir="2700000" algn="ctr" rotWithShape="0">
              <a:srgbClr val="000000">
                <a:alpha val="50000"/>
              </a:srgbClr>
            </a:outerShdw>
          </a:effectLst>
        </p:spPr>
      </p:pic>
      <p:sp>
        <p:nvSpPr>
          <p:cNvPr id="12" name="TextBox 11"/>
          <p:cNvSpPr txBox="1"/>
          <p:nvPr/>
        </p:nvSpPr>
        <p:spPr>
          <a:xfrm>
            <a:off x="2522559" y="2104783"/>
            <a:ext cx="6416723" cy="2831544"/>
          </a:xfrm>
          <a:prstGeom prst="rect">
            <a:avLst/>
          </a:prstGeom>
          <a:noFill/>
        </p:spPr>
        <p:txBody>
          <a:bodyPr wrap="square" rtlCol="0">
            <a:spAutoFit/>
          </a:bodyPr>
          <a:lstStyle/>
          <a:p>
            <a:r>
              <a:rPr lang="en-US" b="1" dirty="0" smtClean="0">
                <a:solidFill>
                  <a:schemeClr val="accent3"/>
                </a:solidFill>
                <a:latin typeface="+mn-lt"/>
              </a:rPr>
              <a:t>Are </a:t>
            </a:r>
            <a:r>
              <a:rPr lang="en-US" b="1" dirty="0" smtClean="0">
                <a:solidFill>
                  <a:schemeClr val="accent3"/>
                </a:solidFill>
                <a:latin typeface="+mn-lt"/>
              </a:rPr>
              <a:t>Y</a:t>
            </a:r>
            <a:r>
              <a:rPr lang="en-US" b="1" dirty="0" smtClean="0">
                <a:solidFill>
                  <a:schemeClr val="accent3"/>
                </a:solidFill>
                <a:latin typeface="+mn-lt"/>
              </a:rPr>
              <a:t>ou </a:t>
            </a:r>
            <a:r>
              <a:rPr lang="en-US" b="1" dirty="0" smtClean="0">
                <a:solidFill>
                  <a:schemeClr val="accent3"/>
                </a:solidFill>
                <a:latin typeface="+mn-lt"/>
              </a:rPr>
              <a:t>P</a:t>
            </a:r>
            <a:r>
              <a:rPr lang="en-US" b="1" dirty="0" smtClean="0">
                <a:solidFill>
                  <a:schemeClr val="accent3"/>
                </a:solidFill>
                <a:latin typeface="+mn-lt"/>
              </a:rPr>
              <a:t>repared For ERISA Compliance?</a:t>
            </a:r>
          </a:p>
          <a:p>
            <a:endParaRPr lang="en-US" dirty="0" smtClean="0">
              <a:latin typeface="+mn-lt"/>
            </a:endParaRPr>
          </a:p>
          <a:p>
            <a:pPr algn="ctr"/>
            <a:r>
              <a:rPr lang="en-US" sz="2000" dirty="0" smtClean="0">
                <a:latin typeface="+mn-lt"/>
              </a:rPr>
              <a:t>It is crucial that you begin preparing now to be in full compliance with the new requirements as the penalties for non-compliance under ERISA are significant. </a:t>
            </a:r>
          </a:p>
          <a:p>
            <a:endParaRPr lang="en-US" dirty="0" smtClean="0">
              <a:latin typeface="+mn-lt"/>
            </a:endParaRPr>
          </a:p>
          <a:p>
            <a:endParaRPr lang="en-US" dirty="0" smtClean="0">
              <a:latin typeface="+mn-lt"/>
            </a:endParaRPr>
          </a:p>
          <a:p>
            <a:pPr algn="ctr"/>
            <a:r>
              <a:rPr lang="en-US" sz="2200" b="1" dirty="0" smtClean="0">
                <a:solidFill>
                  <a:schemeClr val="accent4"/>
                </a:solidFill>
                <a:latin typeface="+mn-lt"/>
              </a:rPr>
              <a:t>Time to develop or retool your compliance strategy!</a:t>
            </a:r>
            <a:endParaRPr lang="en-US" sz="2200" b="1" dirty="0">
              <a:solidFill>
                <a:schemeClr val="accent4"/>
              </a:solidFill>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2677656"/>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Non-compliance can leave you open to lawsuits. </a:t>
            </a:r>
          </a:p>
          <a:p>
            <a:pPr algn="ctr"/>
            <a:endParaRPr lang="en-US" dirty="0" smtClean="0">
              <a:latin typeface="+mn-lt"/>
            </a:endParaRPr>
          </a:p>
          <a:p>
            <a:pPr algn="ctr"/>
            <a:r>
              <a:rPr lang="en-US" dirty="0" smtClean="0">
                <a:latin typeface="+mn-lt"/>
              </a:rPr>
              <a:t>Any participant can sue the plan for non-compliance with ERISA, which can lead to fines and damaged employee relations.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3046988"/>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Third-party administrators and insurance companies can help with compliance, but often focus on certain requirements.</a:t>
            </a:r>
          </a:p>
          <a:p>
            <a:pPr algn="ctr"/>
            <a:endParaRPr lang="en-US" dirty="0" smtClean="0">
              <a:latin typeface="+mn-lt"/>
            </a:endParaRPr>
          </a:p>
          <a:p>
            <a:pPr algn="ctr"/>
            <a:r>
              <a:rPr lang="en-US" dirty="0" smtClean="0">
                <a:latin typeface="+mn-lt"/>
              </a:rPr>
              <a:t>The employer remains liable when obligations are not satisfied, no matter who performs them.</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2" name="Rectangle 1"/>
          <p:cNvSpPr/>
          <p:nvPr/>
        </p:nvSpPr>
        <p:spPr>
          <a:xfrm>
            <a:off x="1" y="0"/>
            <a:ext cx="9143999"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smtClean="0">
                <a:solidFill>
                  <a:srgbClr val="535353"/>
                </a:solidFill>
                <a:latin typeface="Calibri" pitchFamily="-72" charset="0"/>
              </a:rPr>
              <a:t/>
            </a:r>
            <a:br>
              <a:rPr lang="en-US" sz="3100" b="1" dirty="0" smtClean="0">
                <a:solidFill>
                  <a:srgbClr val="535353"/>
                </a:solidFill>
                <a:latin typeface="Calibri" pitchFamily="-72" charset="0"/>
              </a:rPr>
            </a:br>
            <a:r>
              <a:rPr lang="en-US" sz="3100" b="1" dirty="0" err="1" smtClean="0">
                <a:solidFill>
                  <a:srgbClr val="A9C571"/>
                </a:solidFill>
                <a:latin typeface="Calibri" pitchFamily="-72" charset="0"/>
              </a:rPr>
              <a:t>Compliance</a:t>
            </a:r>
            <a:r>
              <a:rPr lang="en-US" sz="3100" dirty="0" err="1" smtClean="0">
                <a:solidFill>
                  <a:srgbClr val="535353"/>
                </a:solidFill>
                <a:latin typeface="Calibri" pitchFamily="-72" charset="0"/>
              </a:rPr>
              <a:t>dashboard</a:t>
            </a:r>
            <a:r>
              <a:rPr lang="en-US" sz="3200" b="1" dirty="0" smtClean="0">
                <a:solidFill>
                  <a:srgbClr val="535353"/>
                </a:solidFill>
                <a:latin typeface="Calibri" pitchFamily="-72" charset="0"/>
              </a:rPr>
              <a:t> can help.</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997857" y="201168"/>
            <a:ext cx="8146143"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557808" y="1983504"/>
            <a:ext cx="7933049" cy="1569660"/>
          </a:xfrm>
          <a:prstGeom prst="rect">
            <a:avLst/>
          </a:prstGeom>
          <a:noFill/>
        </p:spPr>
        <p:txBody>
          <a:bodyPr wrap="square" rtlCol="0">
            <a:spAutoFit/>
          </a:bodyPr>
          <a:lstStyle/>
          <a:p>
            <a:endParaRPr lang="en-US" dirty="0" smtClean="0">
              <a:latin typeface="+mn-lt"/>
            </a:endParaRPr>
          </a:p>
          <a:p>
            <a:pPr algn="ctr"/>
            <a:r>
              <a:rPr lang="en-US" b="1" dirty="0" err="1" smtClean="0">
                <a:latin typeface="+mn-lt"/>
              </a:rPr>
              <a:t>Compliance</a:t>
            </a:r>
            <a:r>
              <a:rPr lang="en-US" dirty="0" err="1" smtClean="0">
                <a:latin typeface="+mn-lt"/>
              </a:rPr>
              <a:t>dashboard</a:t>
            </a:r>
            <a:r>
              <a:rPr lang="en-US" dirty="0" smtClean="0">
                <a:latin typeface="+mn-lt"/>
              </a:rPr>
              <a:t> is the leading web-based solution for helping employers </a:t>
            </a:r>
            <a:r>
              <a:rPr lang="en-US" dirty="0" smtClean="0">
                <a:latin typeface="+mn-lt"/>
              </a:rPr>
              <a:t>comply with the federal laws that govern health &amp; welfare plans. </a:t>
            </a:r>
            <a:endParaRPr lang="en-US" dirty="0" smtClean="0">
              <a:latin typeface="+mn-lt"/>
            </a:endParaRPr>
          </a:p>
        </p:txBody>
      </p:sp>
      <p:sp>
        <p:nvSpPr>
          <p:cNvPr id="15" name="TextBox 14"/>
          <p:cNvSpPr txBox="1"/>
          <p:nvPr/>
        </p:nvSpPr>
        <p:spPr>
          <a:xfrm>
            <a:off x="228600" y="5972145"/>
            <a:ext cx="3853543" cy="400110"/>
          </a:xfrm>
          <a:prstGeom prst="rect">
            <a:avLst/>
          </a:prstGeom>
          <a:noFill/>
        </p:spPr>
        <p:txBody>
          <a:bodyPr wrap="square" rtlCol="0">
            <a:spAutoFit/>
          </a:bodyPr>
          <a:lstStyle/>
          <a:p>
            <a:r>
              <a:rPr lang="en-US" sz="2000" dirty="0" smtClean="0">
                <a:solidFill>
                  <a:schemeClr val="tx2"/>
                </a:solidFill>
              </a:rPr>
              <a:t>We make it simple.</a:t>
            </a:r>
            <a:endParaRPr lang="en-US" sz="2000"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2" name="Rectangle 1"/>
          <p:cNvSpPr/>
          <p:nvPr/>
        </p:nvSpPr>
        <p:spPr>
          <a:xfrm>
            <a:off x="1" y="0"/>
            <a:ext cx="9143999"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smtClean="0">
                <a:solidFill>
                  <a:srgbClr val="535353"/>
                </a:solidFill>
                <a:latin typeface="Calibri" pitchFamily="-72" charset="0"/>
              </a:rPr>
              <a:t/>
            </a:r>
            <a:br>
              <a:rPr lang="en-US" sz="3100" b="1" dirty="0" smtClean="0">
                <a:solidFill>
                  <a:srgbClr val="535353"/>
                </a:solidFill>
                <a:latin typeface="Calibri" pitchFamily="-72" charset="0"/>
              </a:rPr>
            </a:br>
            <a:r>
              <a:rPr lang="en-US" sz="3100" b="1" dirty="0" err="1" smtClean="0">
                <a:solidFill>
                  <a:srgbClr val="A9C571"/>
                </a:solidFill>
                <a:latin typeface="Calibri" pitchFamily="-72" charset="0"/>
              </a:rPr>
              <a:t>Compliance</a:t>
            </a:r>
            <a:r>
              <a:rPr lang="en-US" sz="3100" dirty="0" err="1" smtClean="0">
                <a:solidFill>
                  <a:srgbClr val="535353"/>
                </a:solidFill>
                <a:latin typeface="Calibri" pitchFamily="-72" charset="0"/>
              </a:rPr>
              <a:t>dashboard</a:t>
            </a:r>
            <a:r>
              <a:rPr lang="en-US" sz="3200" b="1" dirty="0" smtClean="0">
                <a:solidFill>
                  <a:srgbClr val="535353"/>
                </a:solidFill>
                <a:latin typeface="Calibri" pitchFamily="-72" charset="0"/>
              </a:rPr>
              <a:t> can help.</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997857" y="201168"/>
            <a:ext cx="8146143"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557808" y="1983504"/>
            <a:ext cx="7933049" cy="1938992"/>
          </a:xfrm>
          <a:prstGeom prst="rect">
            <a:avLst/>
          </a:prstGeom>
          <a:noFill/>
        </p:spPr>
        <p:txBody>
          <a:bodyPr wrap="square" rtlCol="0">
            <a:spAutoFit/>
          </a:bodyPr>
          <a:lstStyle/>
          <a:p>
            <a:endParaRPr lang="en-US" dirty="0" smtClean="0">
              <a:latin typeface="+mn-lt"/>
            </a:endParaRPr>
          </a:p>
          <a:p>
            <a:pPr algn="ctr"/>
            <a:r>
              <a:rPr lang="en-US" dirty="0" smtClean="0">
                <a:latin typeface="+mn-lt"/>
              </a:rPr>
              <a:t>We stand ready to incorporate all new regulations that arise from</a:t>
            </a:r>
            <a:r>
              <a:rPr lang="en-US" dirty="0" smtClean="0">
                <a:latin typeface="+mn-lt"/>
              </a:rPr>
              <a:t> Health Care Reform </a:t>
            </a:r>
            <a:r>
              <a:rPr lang="en-US" dirty="0" smtClean="0">
                <a:latin typeface="+mn-lt"/>
              </a:rPr>
              <a:t>into </a:t>
            </a:r>
            <a:r>
              <a:rPr lang="en-US" dirty="0" smtClean="0">
                <a:latin typeface="+mn-lt"/>
              </a:rPr>
              <a:t>this </a:t>
            </a:r>
            <a:r>
              <a:rPr lang="en-US" dirty="0" smtClean="0">
                <a:latin typeface="+mn-lt"/>
              </a:rPr>
              <a:t>user-friendly web technology that is currently used by thousands of employers to fulfill their compliance obligations. </a:t>
            </a:r>
            <a:endParaRPr lang="en-US" dirty="0" smtClean="0">
              <a:latin typeface="+mn-lt"/>
            </a:endParaRPr>
          </a:p>
        </p:txBody>
      </p:sp>
      <p:sp>
        <p:nvSpPr>
          <p:cNvPr id="15" name="TextBox 14"/>
          <p:cNvSpPr txBox="1"/>
          <p:nvPr/>
        </p:nvSpPr>
        <p:spPr>
          <a:xfrm>
            <a:off x="228600" y="5972145"/>
            <a:ext cx="3853543" cy="400110"/>
          </a:xfrm>
          <a:prstGeom prst="rect">
            <a:avLst/>
          </a:prstGeom>
          <a:noFill/>
        </p:spPr>
        <p:txBody>
          <a:bodyPr wrap="square" rtlCol="0">
            <a:spAutoFit/>
          </a:bodyPr>
          <a:lstStyle/>
          <a:p>
            <a:r>
              <a:rPr lang="en-US" sz="2000" dirty="0" smtClean="0">
                <a:solidFill>
                  <a:schemeClr val="tx2"/>
                </a:solidFill>
              </a:rPr>
              <a:t>We make it simple.</a:t>
            </a:r>
            <a:endParaRPr lang="en-US" sz="2000"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2" name="Rectangle 1"/>
          <p:cNvSpPr/>
          <p:nvPr/>
        </p:nvSpPr>
        <p:spPr>
          <a:xfrm>
            <a:off x="1" y="0"/>
            <a:ext cx="9143999"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smtClean="0">
                <a:solidFill>
                  <a:srgbClr val="535353"/>
                </a:solidFill>
                <a:latin typeface="Calibri" pitchFamily="-72" charset="0"/>
              </a:rPr>
              <a:t/>
            </a:r>
            <a:br>
              <a:rPr lang="en-US" sz="3100" b="1" dirty="0" smtClean="0">
                <a:solidFill>
                  <a:srgbClr val="535353"/>
                </a:solidFill>
                <a:latin typeface="Calibri" pitchFamily="-72" charset="0"/>
              </a:rPr>
            </a:br>
            <a:r>
              <a:rPr lang="en-US" sz="3100" b="1" dirty="0" err="1" smtClean="0">
                <a:solidFill>
                  <a:srgbClr val="A9C571"/>
                </a:solidFill>
                <a:latin typeface="Calibri" pitchFamily="-72" charset="0"/>
              </a:rPr>
              <a:t>Compliance</a:t>
            </a:r>
            <a:r>
              <a:rPr lang="en-US" sz="3100" dirty="0" err="1" smtClean="0">
                <a:solidFill>
                  <a:srgbClr val="535353"/>
                </a:solidFill>
                <a:latin typeface="Calibri" pitchFamily="-72" charset="0"/>
              </a:rPr>
              <a:t>dashboard</a:t>
            </a:r>
            <a:r>
              <a:rPr lang="en-US" sz="3200" b="1" dirty="0" smtClean="0">
                <a:solidFill>
                  <a:srgbClr val="535353"/>
                </a:solidFill>
                <a:latin typeface="Calibri" pitchFamily="-72" charset="0"/>
              </a:rPr>
              <a:t> can help.</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997857" y="201168"/>
            <a:ext cx="8146143"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557808" y="1983504"/>
            <a:ext cx="7933049" cy="3046988"/>
          </a:xfrm>
          <a:prstGeom prst="rect">
            <a:avLst/>
          </a:prstGeom>
          <a:noFill/>
        </p:spPr>
        <p:txBody>
          <a:bodyPr wrap="square" rtlCol="0">
            <a:spAutoFit/>
          </a:bodyPr>
          <a:lstStyle/>
          <a:p>
            <a:endParaRPr lang="en-US" dirty="0" smtClean="0">
              <a:latin typeface="+mn-lt"/>
            </a:endParaRPr>
          </a:p>
          <a:p>
            <a:pPr algn="ctr"/>
            <a:r>
              <a:rPr lang="en-US" b="1" dirty="0" err="1" smtClean="0">
                <a:latin typeface="+mn-lt"/>
              </a:rPr>
              <a:t>Compliance</a:t>
            </a:r>
            <a:r>
              <a:rPr lang="en-US" dirty="0" err="1" smtClean="0">
                <a:latin typeface="+mn-lt"/>
              </a:rPr>
              <a:t>dashboard</a:t>
            </a:r>
            <a:r>
              <a:rPr lang="en-US" dirty="0" smtClean="0">
                <a:latin typeface="+mn-lt"/>
              </a:rPr>
              <a:t> </a:t>
            </a:r>
            <a:r>
              <a:rPr lang="en-US" dirty="0" smtClean="0">
                <a:latin typeface="+mn-lt"/>
              </a:rPr>
              <a:t>solves the four most common problems employers face when managing compliance:</a:t>
            </a:r>
          </a:p>
          <a:p>
            <a:r>
              <a:rPr lang="en-US" dirty="0" smtClean="0">
                <a:latin typeface="+mn-lt"/>
              </a:rPr>
              <a:t> </a:t>
            </a:r>
          </a:p>
          <a:p>
            <a:pPr lvl="0" algn="ctr"/>
            <a:r>
              <a:rPr lang="en-US" dirty="0" smtClean="0">
                <a:latin typeface="+mn-lt"/>
              </a:rPr>
              <a:t>Where do I find the information I need?</a:t>
            </a:r>
          </a:p>
          <a:p>
            <a:pPr lvl="0" algn="ctr"/>
            <a:r>
              <a:rPr lang="en-US" dirty="0" smtClean="0">
                <a:latin typeface="+mn-lt"/>
              </a:rPr>
              <a:t>What do I do and when do I do it?</a:t>
            </a:r>
          </a:p>
          <a:p>
            <a:pPr lvl="0" algn="ctr"/>
            <a:r>
              <a:rPr lang="en-US" dirty="0" smtClean="0">
                <a:latin typeface="+mn-lt"/>
              </a:rPr>
              <a:t>Who will make sure it gets done?</a:t>
            </a:r>
          </a:p>
          <a:p>
            <a:pPr lvl="0" algn="ctr"/>
            <a:r>
              <a:rPr lang="en-US" dirty="0" smtClean="0">
                <a:latin typeface="+mn-lt"/>
              </a:rPr>
              <a:t>How do I document our compliance </a:t>
            </a:r>
            <a:r>
              <a:rPr lang="en-US" dirty="0" smtClean="0">
                <a:latin typeface="+mn-lt"/>
              </a:rPr>
              <a:t>efforts?</a:t>
            </a:r>
            <a:endParaRPr lang="en-US" dirty="0">
              <a:latin typeface="+mn-lt"/>
            </a:endParaRPr>
          </a:p>
        </p:txBody>
      </p:sp>
      <p:sp>
        <p:nvSpPr>
          <p:cNvPr id="15" name="TextBox 14"/>
          <p:cNvSpPr txBox="1"/>
          <p:nvPr/>
        </p:nvSpPr>
        <p:spPr>
          <a:xfrm>
            <a:off x="228600" y="5972145"/>
            <a:ext cx="3853543" cy="400110"/>
          </a:xfrm>
          <a:prstGeom prst="rect">
            <a:avLst/>
          </a:prstGeom>
          <a:noFill/>
        </p:spPr>
        <p:txBody>
          <a:bodyPr wrap="square" rtlCol="0">
            <a:spAutoFit/>
          </a:bodyPr>
          <a:lstStyle/>
          <a:p>
            <a:r>
              <a:rPr lang="en-US" sz="2000" dirty="0" smtClean="0">
                <a:solidFill>
                  <a:schemeClr val="tx2"/>
                </a:solidFill>
              </a:rPr>
              <a:t>We make it simple.</a:t>
            </a:r>
            <a:endParaRPr lang="en-US" sz="2000"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2" name="Rectangle 1"/>
          <p:cNvSpPr/>
          <p:nvPr/>
        </p:nvSpPr>
        <p:spPr>
          <a:xfrm>
            <a:off x="1" y="0"/>
            <a:ext cx="9143999"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smtClean="0">
                <a:solidFill>
                  <a:srgbClr val="535353"/>
                </a:solidFill>
                <a:latin typeface="Calibri" pitchFamily="-72" charset="0"/>
              </a:rPr>
              <a:t/>
            </a:r>
            <a:br>
              <a:rPr lang="en-US" sz="3100" b="1" dirty="0" smtClean="0">
                <a:solidFill>
                  <a:srgbClr val="535353"/>
                </a:solidFill>
                <a:latin typeface="Calibri" pitchFamily="-72" charset="0"/>
              </a:rPr>
            </a:br>
            <a:r>
              <a:rPr lang="en-US" sz="3100" b="1" dirty="0" err="1" smtClean="0">
                <a:solidFill>
                  <a:srgbClr val="A9C571"/>
                </a:solidFill>
                <a:latin typeface="Calibri" pitchFamily="-72" charset="0"/>
              </a:rPr>
              <a:t>Compliance</a:t>
            </a:r>
            <a:r>
              <a:rPr lang="en-US" sz="3100" dirty="0" err="1" smtClean="0">
                <a:solidFill>
                  <a:srgbClr val="535353"/>
                </a:solidFill>
                <a:latin typeface="Calibri" pitchFamily="-72" charset="0"/>
              </a:rPr>
              <a:t>dashboard</a:t>
            </a:r>
            <a:r>
              <a:rPr lang="en-US" sz="3200" b="1" dirty="0" smtClean="0">
                <a:solidFill>
                  <a:srgbClr val="535353"/>
                </a:solidFill>
                <a:latin typeface="Calibri" pitchFamily="-72" charset="0"/>
              </a:rPr>
              <a:t> can help.</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997857" y="201168"/>
            <a:ext cx="8146143"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28600" y="1632495"/>
            <a:ext cx="8709024" cy="4339650"/>
          </a:xfrm>
          <a:prstGeom prst="rect">
            <a:avLst/>
          </a:prstGeom>
          <a:noFill/>
        </p:spPr>
        <p:txBody>
          <a:bodyPr wrap="square" rtlCol="0">
            <a:spAutoFit/>
          </a:bodyPr>
          <a:lstStyle/>
          <a:p>
            <a:endParaRPr lang="en-US" dirty="0" smtClean="0">
              <a:latin typeface="+mn-lt"/>
            </a:endParaRPr>
          </a:p>
          <a:p>
            <a:r>
              <a:rPr lang="en-US" b="1" dirty="0" err="1" smtClean="0">
                <a:latin typeface="+mn-lt"/>
              </a:rPr>
              <a:t>Compliance</a:t>
            </a:r>
            <a:r>
              <a:rPr lang="en-US" dirty="0" err="1" smtClean="0">
                <a:latin typeface="+mn-lt"/>
              </a:rPr>
              <a:t>dashabord</a:t>
            </a:r>
            <a:r>
              <a:rPr lang="en-US" dirty="0" smtClean="0">
                <a:latin typeface="+mn-lt"/>
              </a:rPr>
              <a:t> simplifies your compliance </a:t>
            </a:r>
            <a:r>
              <a:rPr lang="en-US" dirty="0" smtClean="0">
                <a:latin typeface="+mn-lt"/>
              </a:rPr>
              <a:t>obligations:</a:t>
            </a:r>
          </a:p>
          <a:p>
            <a:r>
              <a:rPr lang="en-US" dirty="0" smtClean="0">
                <a:latin typeface="+mn-lt"/>
              </a:rPr>
              <a:t> </a:t>
            </a:r>
            <a:endParaRPr lang="en-US" dirty="0" smtClean="0">
              <a:latin typeface="+mn-lt"/>
            </a:endParaRPr>
          </a:p>
          <a:p>
            <a:pPr lvl="1">
              <a:buFont typeface="Arial"/>
              <a:buChar char="•"/>
            </a:pPr>
            <a:r>
              <a:rPr lang="en-US" dirty="0" smtClean="0">
                <a:latin typeface="+mn-lt"/>
              </a:rPr>
              <a:t> </a:t>
            </a:r>
            <a:r>
              <a:rPr lang="en-US" sz="2000" dirty="0" smtClean="0">
                <a:latin typeface="+mn-lt"/>
              </a:rPr>
              <a:t>All </a:t>
            </a:r>
            <a:r>
              <a:rPr lang="en-US" sz="2000" dirty="0" smtClean="0">
                <a:latin typeface="+mn-lt"/>
              </a:rPr>
              <a:t>compliance obligations are compiled into an easy-to-read </a:t>
            </a:r>
            <a:r>
              <a:rPr lang="en-US" sz="2000" dirty="0" smtClean="0">
                <a:latin typeface="+mn-lt"/>
              </a:rPr>
              <a:t>calendar. </a:t>
            </a:r>
          </a:p>
          <a:p>
            <a:pPr lvl="1">
              <a:buFont typeface="Arial"/>
              <a:buChar char="•"/>
            </a:pPr>
            <a:r>
              <a:rPr lang="en-US" sz="2000" dirty="0" smtClean="0">
                <a:latin typeface="+mn-lt"/>
              </a:rPr>
              <a:t> When </a:t>
            </a:r>
            <a:r>
              <a:rPr lang="en-US" sz="2000" dirty="0" smtClean="0">
                <a:latin typeface="+mn-lt"/>
              </a:rPr>
              <a:t>it is time to complete a compliance requirement, you receive an email linking you to a compliance activity web page with instructions on exactly what you have to </a:t>
            </a:r>
            <a:r>
              <a:rPr lang="en-US" sz="2000" dirty="0" smtClean="0">
                <a:latin typeface="+mn-lt"/>
              </a:rPr>
              <a:t>do.</a:t>
            </a:r>
          </a:p>
          <a:p>
            <a:pPr lvl="1">
              <a:buFont typeface="Arial"/>
              <a:buChar char="•"/>
            </a:pPr>
            <a:r>
              <a:rPr lang="en-US" sz="2000" dirty="0" smtClean="0">
                <a:latin typeface="+mn-lt"/>
              </a:rPr>
              <a:t> The </a:t>
            </a:r>
            <a:r>
              <a:rPr lang="en-US" sz="2000" dirty="0" smtClean="0">
                <a:latin typeface="+mn-lt"/>
              </a:rPr>
              <a:t>compliance activity web page includes the tools or materials you need to complete the </a:t>
            </a:r>
            <a:r>
              <a:rPr lang="en-US" sz="2000" dirty="0" smtClean="0">
                <a:latin typeface="+mn-lt"/>
              </a:rPr>
              <a:t>requirement. </a:t>
            </a:r>
          </a:p>
          <a:p>
            <a:pPr lvl="1">
              <a:buFont typeface="Arial"/>
              <a:buChar char="•"/>
            </a:pPr>
            <a:r>
              <a:rPr lang="en-US" sz="2000" dirty="0" smtClean="0">
                <a:latin typeface="+mn-lt"/>
              </a:rPr>
              <a:t> The </a:t>
            </a:r>
            <a:r>
              <a:rPr lang="en-US" sz="2000" dirty="0" smtClean="0">
                <a:latin typeface="+mn-lt"/>
              </a:rPr>
              <a:t>system then tracks your progress and sends them automatic reminders if a requirement is past due.</a:t>
            </a:r>
            <a:endParaRPr lang="en-US" sz="2000" dirty="0" smtClean="0">
              <a:latin typeface="+mn-lt"/>
            </a:endParaRPr>
          </a:p>
          <a:p>
            <a:pPr lvl="1">
              <a:buFont typeface="Arial"/>
              <a:buChar char="•"/>
            </a:pPr>
            <a:r>
              <a:rPr lang="en-US" sz="2000" dirty="0" smtClean="0">
                <a:latin typeface="+mn-lt"/>
              </a:rPr>
              <a:t> All </a:t>
            </a:r>
            <a:r>
              <a:rPr lang="en-US" sz="2000" dirty="0" smtClean="0">
                <a:latin typeface="+mn-lt"/>
              </a:rPr>
              <a:t>activity is recorded and a compliance audit report can be produced on-demand</a:t>
            </a:r>
            <a:r>
              <a:rPr lang="en-US" sz="2000" dirty="0" smtClean="0">
                <a:latin typeface="+mn-lt"/>
              </a:rPr>
              <a:t>.</a:t>
            </a:r>
            <a:endParaRPr lang="en-US" sz="2000" dirty="0">
              <a:latin typeface="+mn-lt"/>
            </a:endParaRPr>
          </a:p>
        </p:txBody>
      </p:sp>
      <p:sp>
        <p:nvSpPr>
          <p:cNvPr id="15" name="TextBox 14"/>
          <p:cNvSpPr txBox="1"/>
          <p:nvPr/>
        </p:nvSpPr>
        <p:spPr>
          <a:xfrm>
            <a:off x="228600" y="5972145"/>
            <a:ext cx="3853543" cy="400110"/>
          </a:xfrm>
          <a:prstGeom prst="rect">
            <a:avLst/>
          </a:prstGeom>
          <a:noFill/>
        </p:spPr>
        <p:txBody>
          <a:bodyPr wrap="square" rtlCol="0">
            <a:spAutoFit/>
          </a:bodyPr>
          <a:lstStyle/>
          <a:p>
            <a:r>
              <a:rPr lang="en-US" sz="2000" dirty="0" smtClean="0">
                <a:solidFill>
                  <a:schemeClr val="tx2"/>
                </a:solidFill>
              </a:rPr>
              <a:t>We make it simple.</a:t>
            </a:r>
            <a:endParaRPr lang="en-US" sz="2000"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2" name="Rectangle 1"/>
          <p:cNvSpPr/>
          <p:nvPr/>
        </p:nvSpPr>
        <p:spPr>
          <a:xfrm>
            <a:off x="1" y="0"/>
            <a:ext cx="9143999"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smtClean="0">
                <a:solidFill>
                  <a:srgbClr val="535353"/>
                </a:solidFill>
                <a:latin typeface="Calibri" pitchFamily="-72" charset="0"/>
              </a:rPr>
              <a:t/>
            </a:r>
            <a:br>
              <a:rPr lang="en-US" sz="3100" b="1" dirty="0" smtClean="0">
                <a:solidFill>
                  <a:srgbClr val="535353"/>
                </a:solidFill>
                <a:latin typeface="Calibri" pitchFamily="-72" charset="0"/>
              </a:rPr>
            </a:br>
            <a:r>
              <a:rPr lang="en-US" sz="3100" b="1" dirty="0" err="1" smtClean="0">
                <a:solidFill>
                  <a:srgbClr val="A9C571"/>
                </a:solidFill>
                <a:latin typeface="Calibri" pitchFamily="-72" charset="0"/>
              </a:rPr>
              <a:t>Compliance</a:t>
            </a:r>
            <a:r>
              <a:rPr lang="en-US" sz="3100" dirty="0" err="1" smtClean="0">
                <a:solidFill>
                  <a:srgbClr val="535353"/>
                </a:solidFill>
                <a:latin typeface="Calibri" pitchFamily="-72" charset="0"/>
              </a:rPr>
              <a:t>dashboard</a:t>
            </a:r>
            <a:r>
              <a:rPr lang="en-US" sz="3200" b="1" dirty="0" smtClean="0">
                <a:solidFill>
                  <a:srgbClr val="535353"/>
                </a:solidFill>
                <a:latin typeface="Calibri" pitchFamily="-72" charset="0"/>
              </a:rPr>
              <a:t> can help.</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997857" y="201168"/>
            <a:ext cx="8146143"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557808" y="1983504"/>
            <a:ext cx="7933049" cy="1569660"/>
          </a:xfrm>
          <a:prstGeom prst="rect">
            <a:avLst/>
          </a:prstGeom>
          <a:noFill/>
        </p:spPr>
        <p:txBody>
          <a:bodyPr wrap="square" rtlCol="0">
            <a:spAutoFit/>
          </a:bodyPr>
          <a:lstStyle/>
          <a:p>
            <a:endParaRPr lang="en-US" dirty="0" smtClean="0">
              <a:latin typeface="+mn-lt"/>
            </a:endParaRPr>
          </a:p>
          <a:p>
            <a:pPr algn="ctr"/>
            <a:r>
              <a:rPr lang="en-US" b="1" dirty="0" smtClean="0">
                <a:latin typeface="+mn-lt"/>
              </a:rPr>
              <a:t>Simply Put, We Help You Simplify Compliance</a:t>
            </a:r>
          </a:p>
          <a:p>
            <a:pPr algn="ctr"/>
            <a:endParaRPr lang="en-US" b="1" dirty="0" smtClean="0">
              <a:latin typeface="+mn-lt"/>
            </a:endParaRPr>
          </a:p>
          <a:p>
            <a:pPr algn="ctr"/>
            <a:endParaRPr lang="en-US" dirty="0">
              <a:latin typeface="+mn-lt"/>
            </a:endParaRPr>
          </a:p>
        </p:txBody>
      </p:sp>
      <p:sp>
        <p:nvSpPr>
          <p:cNvPr id="15" name="TextBox 14"/>
          <p:cNvSpPr txBox="1"/>
          <p:nvPr/>
        </p:nvSpPr>
        <p:spPr>
          <a:xfrm>
            <a:off x="228600" y="5972145"/>
            <a:ext cx="3853543" cy="400110"/>
          </a:xfrm>
          <a:prstGeom prst="rect">
            <a:avLst/>
          </a:prstGeom>
          <a:noFill/>
        </p:spPr>
        <p:txBody>
          <a:bodyPr wrap="square" rtlCol="0">
            <a:spAutoFit/>
          </a:bodyPr>
          <a:lstStyle/>
          <a:p>
            <a:r>
              <a:rPr lang="en-US" sz="2000" dirty="0" smtClean="0">
                <a:solidFill>
                  <a:schemeClr val="tx2"/>
                </a:solidFill>
              </a:rPr>
              <a:t>We make it simple.</a:t>
            </a:r>
            <a:endParaRPr lang="en-US" sz="2000" dirty="0">
              <a:solidFill>
                <a:schemeClr val="tx2"/>
              </a:solidFill>
            </a:endParaRPr>
          </a:p>
        </p:txBody>
      </p:sp>
      <p:sp>
        <p:nvSpPr>
          <p:cNvPr id="16" name="Rectangle 15"/>
          <p:cNvSpPr/>
          <p:nvPr/>
        </p:nvSpPr>
        <p:spPr>
          <a:xfrm>
            <a:off x="780143" y="2953000"/>
            <a:ext cx="7710714" cy="1938992"/>
          </a:xfrm>
          <a:prstGeom prst="rect">
            <a:avLst/>
          </a:prstGeom>
        </p:spPr>
        <p:txBody>
          <a:bodyPr wrap="square">
            <a:spAutoFit/>
          </a:bodyPr>
          <a:lstStyle/>
          <a:p>
            <a:pPr algn="ctr"/>
            <a:r>
              <a:rPr lang="en-US" b="1" dirty="0" err="1" smtClean="0">
                <a:latin typeface="+mn-lt"/>
              </a:rPr>
              <a:t>Compliance</a:t>
            </a:r>
            <a:r>
              <a:rPr lang="en-US" dirty="0" err="1" smtClean="0">
                <a:latin typeface="+mn-lt"/>
              </a:rPr>
              <a:t>dashboard</a:t>
            </a:r>
            <a:r>
              <a:rPr lang="en-US" dirty="0" smtClean="0">
                <a:latin typeface="+mn-lt"/>
              </a:rPr>
              <a:t> will take work off your desk, improve your compliance processes and help relieve anxiety over</a:t>
            </a:r>
            <a:r>
              <a:rPr lang="en-US" dirty="0" smtClean="0">
                <a:latin typeface="+mn-lt"/>
              </a:rPr>
              <a:t> Health Care Reform</a:t>
            </a:r>
            <a:r>
              <a:rPr lang="en-US" dirty="0" smtClean="0">
                <a:latin typeface="+mn-lt"/>
              </a:rPr>
              <a:t>.</a:t>
            </a:r>
            <a:r>
              <a:rPr lang="en-US" dirty="0" smtClean="0">
                <a:latin typeface="+mn-lt"/>
              </a:rPr>
              <a:t> </a:t>
            </a:r>
          </a:p>
          <a:p>
            <a:pPr algn="ctr"/>
            <a:endParaRPr lang="en-US" dirty="0" smtClean="0">
              <a:latin typeface="+mn-lt"/>
            </a:endParaRPr>
          </a:p>
          <a:p>
            <a:pPr algn="ctr"/>
            <a:r>
              <a:rPr lang="en-US" b="1" dirty="0" smtClean="0">
                <a:solidFill>
                  <a:schemeClr val="accent3"/>
                </a:solidFill>
                <a:latin typeface="+mn-lt"/>
              </a:rPr>
              <a:t>Let us show you how we make it simple.</a:t>
            </a:r>
            <a:endParaRPr lang="en-US" b="1" dirty="0">
              <a:solidFill>
                <a:schemeClr val="accent3"/>
              </a:solidFill>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4999066" y="2709513"/>
            <a:ext cx="1302220" cy="6987653"/>
          </a:xfrm>
          <a:prstGeom prst="rect">
            <a:avLst/>
          </a:prstGeom>
          <a:noFill/>
          <a:ln w="9525">
            <a:noFill/>
            <a:miter lim="800000"/>
            <a:headEnd/>
            <a:tailEnd/>
          </a:ln>
        </p:spPr>
      </p:pic>
      <p:sp>
        <p:nvSpPr>
          <p:cNvPr id="13" name="Rectangle 12"/>
          <p:cNvSpPr/>
          <p:nvPr/>
        </p:nvSpPr>
        <p:spPr>
          <a:xfrm>
            <a:off x="1" y="559558"/>
            <a:ext cx="2156346" cy="6298441"/>
          </a:xfrm>
          <a:prstGeom prst="rect">
            <a:avLst/>
          </a:prstGeom>
          <a:gradFill flip="none" rotWithShape="1">
            <a:gsLst>
              <a:gs pos="0">
                <a:srgbClr val="969696">
                  <a:tint val="66000"/>
                  <a:satMod val="160000"/>
                </a:srgbClr>
              </a:gs>
              <a:gs pos="50000">
                <a:srgbClr val="969696">
                  <a:tint val="44500"/>
                  <a:satMod val="160000"/>
                </a:srgbClr>
              </a:gs>
              <a:gs pos="100000">
                <a:srgbClr val="969696">
                  <a:tint val="23500"/>
                  <a:satMod val="160000"/>
                </a:srgbClr>
              </a:gs>
            </a:gsLst>
            <a:lin ang="189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532724" y="408264"/>
            <a:ext cx="6406559"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817488" y="204716"/>
            <a:ext cx="832104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8"/>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98769" y="177420"/>
            <a:ext cx="2323791" cy="1544638"/>
          </a:xfrm>
          <a:prstGeom prst="rect">
            <a:avLst/>
          </a:prstGeom>
          <a:noFill/>
          <a:effectLst>
            <a:outerShdw blurRad="63500" dist="107763" dir="2700000" algn="ctr" rotWithShape="0">
              <a:srgbClr val="000000">
                <a:alpha val="50000"/>
              </a:srgbClr>
            </a:outerShdw>
          </a:effectLst>
        </p:spPr>
      </p:pic>
      <p:sp>
        <p:nvSpPr>
          <p:cNvPr id="16" name="TextBox 15"/>
          <p:cNvSpPr txBox="1"/>
          <p:nvPr/>
        </p:nvSpPr>
        <p:spPr>
          <a:xfrm>
            <a:off x="2590800" y="2304142"/>
            <a:ext cx="5911935" cy="1938992"/>
          </a:xfrm>
          <a:prstGeom prst="rect">
            <a:avLst/>
          </a:prstGeom>
          <a:noFill/>
        </p:spPr>
        <p:txBody>
          <a:bodyPr wrap="square" rtlCol="0">
            <a:spAutoFit/>
          </a:bodyPr>
          <a:lstStyle/>
          <a:p>
            <a:r>
              <a:rPr lang="en-US" b="1" dirty="0" smtClean="0">
                <a:solidFill>
                  <a:srgbClr val="9BBB59"/>
                </a:solidFill>
                <a:latin typeface="+mn-lt"/>
              </a:rPr>
              <a:t>Did you know…</a:t>
            </a:r>
          </a:p>
          <a:p>
            <a:endParaRPr lang="en-US" dirty="0" smtClean="0">
              <a:latin typeface="+mn-lt"/>
            </a:endParaRPr>
          </a:p>
          <a:p>
            <a:pPr algn="ctr"/>
            <a:r>
              <a:rPr lang="en-US" dirty="0" smtClean="0">
                <a:latin typeface="+mn-lt"/>
              </a:rPr>
              <a:t>The Employee Benefits Security Administration (EBSA) oversight authority extends to 2.5 million health plans? </a:t>
            </a:r>
            <a:endParaRPr lang="en-US"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183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4999066" y="2709513"/>
            <a:ext cx="1302220" cy="6987653"/>
          </a:xfrm>
          <a:prstGeom prst="rect">
            <a:avLst/>
          </a:prstGeom>
          <a:noFill/>
          <a:ln w="9525">
            <a:noFill/>
            <a:miter lim="800000"/>
            <a:headEnd/>
            <a:tailEnd/>
          </a:ln>
        </p:spPr>
      </p:pic>
      <p:sp>
        <p:nvSpPr>
          <p:cNvPr id="13" name="Rectangle 12"/>
          <p:cNvSpPr/>
          <p:nvPr/>
        </p:nvSpPr>
        <p:spPr>
          <a:xfrm>
            <a:off x="1" y="559558"/>
            <a:ext cx="2156346" cy="6298441"/>
          </a:xfrm>
          <a:prstGeom prst="rect">
            <a:avLst/>
          </a:prstGeom>
          <a:gradFill flip="none" rotWithShape="1">
            <a:gsLst>
              <a:gs pos="0">
                <a:srgbClr val="969696">
                  <a:tint val="66000"/>
                  <a:satMod val="160000"/>
                </a:srgbClr>
              </a:gs>
              <a:gs pos="50000">
                <a:srgbClr val="969696">
                  <a:tint val="44500"/>
                  <a:satMod val="160000"/>
                </a:srgbClr>
              </a:gs>
              <a:gs pos="100000">
                <a:srgbClr val="969696">
                  <a:tint val="23500"/>
                  <a:satMod val="160000"/>
                </a:srgbClr>
              </a:gs>
            </a:gsLst>
            <a:lin ang="189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532724" y="408264"/>
            <a:ext cx="6406559"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817488" y="204716"/>
            <a:ext cx="832104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8"/>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98769" y="177420"/>
            <a:ext cx="2323791" cy="1544638"/>
          </a:xfrm>
          <a:prstGeom prst="rect">
            <a:avLst/>
          </a:prstGeom>
          <a:noFill/>
          <a:effectLst>
            <a:outerShdw blurRad="63500" dist="107763" dir="2700000" algn="ctr" rotWithShape="0">
              <a:srgbClr val="000000">
                <a:alpha val="50000"/>
              </a:srgbClr>
            </a:outerShdw>
          </a:effectLst>
        </p:spPr>
      </p:pic>
      <p:sp>
        <p:nvSpPr>
          <p:cNvPr id="16" name="TextBox 15"/>
          <p:cNvSpPr txBox="1"/>
          <p:nvPr/>
        </p:nvSpPr>
        <p:spPr>
          <a:xfrm>
            <a:off x="2902857" y="2304142"/>
            <a:ext cx="5911935" cy="2308324"/>
          </a:xfrm>
          <a:prstGeom prst="rect">
            <a:avLst/>
          </a:prstGeom>
          <a:noFill/>
        </p:spPr>
        <p:txBody>
          <a:bodyPr wrap="square" rtlCol="0">
            <a:spAutoFit/>
          </a:bodyPr>
          <a:lstStyle/>
          <a:p>
            <a:r>
              <a:rPr lang="en-US" b="1" dirty="0" smtClean="0">
                <a:solidFill>
                  <a:srgbClr val="9BBB59"/>
                </a:solidFill>
                <a:latin typeface="+mn-lt"/>
              </a:rPr>
              <a:t>Did you know…</a:t>
            </a:r>
          </a:p>
          <a:p>
            <a:endParaRPr lang="en-US" dirty="0" smtClean="0"/>
          </a:p>
          <a:p>
            <a:pPr algn="ctr"/>
            <a:r>
              <a:rPr lang="en-US" dirty="0" smtClean="0">
                <a:latin typeface="+mn-lt"/>
              </a:rPr>
              <a:t>In 2011, </a:t>
            </a:r>
            <a:r>
              <a:rPr lang="en-US" dirty="0" err="1" smtClean="0">
                <a:latin typeface="+mn-lt"/>
              </a:rPr>
              <a:t>EBSA’s</a:t>
            </a:r>
            <a:r>
              <a:rPr lang="en-US" dirty="0" smtClean="0">
                <a:latin typeface="+mn-lt"/>
              </a:rPr>
              <a:t> advisors handled nearly 234,000 inquiries and recovered $478.1 million in benefits on behalf of workers and their families?</a:t>
            </a:r>
            <a:endParaRPr lang="en-US"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18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4999066" y="2709513"/>
            <a:ext cx="1302220" cy="6987653"/>
          </a:xfrm>
          <a:prstGeom prst="rect">
            <a:avLst/>
          </a:prstGeom>
          <a:noFill/>
          <a:ln w="9525">
            <a:noFill/>
            <a:miter lim="800000"/>
            <a:headEnd/>
            <a:tailEnd/>
          </a:ln>
        </p:spPr>
      </p:pic>
      <p:sp>
        <p:nvSpPr>
          <p:cNvPr id="13" name="Rectangle 12"/>
          <p:cNvSpPr/>
          <p:nvPr/>
        </p:nvSpPr>
        <p:spPr>
          <a:xfrm>
            <a:off x="1" y="559558"/>
            <a:ext cx="2156346" cy="6298441"/>
          </a:xfrm>
          <a:prstGeom prst="rect">
            <a:avLst/>
          </a:prstGeom>
          <a:gradFill flip="none" rotWithShape="1">
            <a:gsLst>
              <a:gs pos="0">
                <a:srgbClr val="969696">
                  <a:tint val="66000"/>
                  <a:satMod val="160000"/>
                </a:srgbClr>
              </a:gs>
              <a:gs pos="50000">
                <a:srgbClr val="969696">
                  <a:tint val="44500"/>
                  <a:satMod val="160000"/>
                </a:srgbClr>
              </a:gs>
              <a:gs pos="100000">
                <a:srgbClr val="969696">
                  <a:tint val="23500"/>
                  <a:satMod val="160000"/>
                </a:srgbClr>
              </a:gs>
            </a:gsLst>
            <a:lin ang="189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532724" y="408264"/>
            <a:ext cx="6406559"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817488" y="204716"/>
            <a:ext cx="832104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8"/>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98769" y="177420"/>
            <a:ext cx="2323791" cy="1544638"/>
          </a:xfrm>
          <a:prstGeom prst="rect">
            <a:avLst/>
          </a:prstGeom>
          <a:noFill/>
          <a:effectLst>
            <a:outerShdw blurRad="63500" dist="107763" dir="2700000" algn="ctr" rotWithShape="0">
              <a:srgbClr val="000000">
                <a:alpha val="50000"/>
              </a:srgbClr>
            </a:outerShdw>
          </a:effectLst>
        </p:spPr>
      </p:pic>
      <p:sp>
        <p:nvSpPr>
          <p:cNvPr id="16" name="TextBox 15"/>
          <p:cNvSpPr txBox="1"/>
          <p:nvPr/>
        </p:nvSpPr>
        <p:spPr>
          <a:xfrm>
            <a:off x="2902857" y="2304142"/>
            <a:ext cx="5911935" cy="1569660"/>
          </a:xfrm>
          <a:prstGeom prst="rect">
            <a:avLst/>
          </a:prstGeom>
          <a:noFill/>
        </p:spPr>
        <p:txBody>
          <a:bodyPr wrap="square" rtlCol="0">
            <a:spAutoFit/>
          </a:bodyPr>
          <a:lstStyle/>
          <a:p>
            <a:r>
              <a:rPr lang="en-US" b="1" dirty="0" smtClean="0">
                <a:solidFill>
                  <a:srgbClr val="9BBB59"/>
                </a:solidFill>
                <a:latin typeface="+mn-lt"/>
              </a:rPr>
              <a:t>Did you know…</a:t>
            </a:r>
          </a:p>
          <a:p>
            <a:endParaRPr lang="en-US" dirty="0" smtClean="0"/>
          </a:p>
          <a:p>
            <a:pPr algn="ctr"/>
            <a:r>
              <a:rPr lang="en-US" dirty="0" smtClean="0">
                <a:latin typeface="+mn-lt"/>
              </a:rPr>
              <a:t>The DOL has estimated that three out of four plans they audit have had an ERISA violation?</a:t>
            </a:r>
            <a:endParaRPr lang="en-US"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18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4999066" y="2709513"/>
            <a:ext cx="1302220" cy="6987653"/>
          </a:xfrm>
          <a:prstGeom prst="rect">
            <a:avLst/>
          </a:prstGeom>
          <a:noFill/>
          <a:ln w="9525">
            <a:noFill/>
            <a:miter lim="800000"/>
            <a:headEnd/>
            <a:tailEnd/>
          </a:ln>
        </p:spPr>
      </p:pic>
      <p:sp>
        <p:nvSpPr>
          <p:cNvPr id="13" name="Rectangle 12"/>
          <p:cNvSpPr/>
          <p:nvPr/>
        </p:nvSpPr>
        <p:spPr>
          <a:xfrm>
            <a:off x="1" y="559558"/>
            <a:ext cx="2156346" cy="6298441"/>
          </a:xfrm>
          <a:prstGeom prst="rect">
            <a:avLst/>
          </a:prstGeom>
          <a:gradFill flip="none" rotWithShape="1">
            <a:gsLst>
              <a:gs pos="0">
                <a:srgbClr val="969696">
                  <a:tint val="66000"/>
                  <a:satMod val="160000"/>
                </a:srgbClr>
              </a:gs>
              <a:gs pos="50000">
                <a:srgbClr val="969696">
                  <a:tint val="44500"/>
                  <a:satMod val="160000"/>
                </a:srgbClr>
              </a:gs>
              <a:gs pos="100000">
                <a:srgbClr val="969696">
                  <a:tint val="23500"/>
                  <a:satMod val="160000"/>
                </a:srgbClr>
              </a:gs>
            </a:gsLst>
            <a:lin ang="189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532724" y="408264"/>
            <a:ext cx="6406559"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817488" y="204716"/>
            <a:ext cx="832104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pic>
        <p:nvPicPr>
          <p:cNvPr id="15" name="Picture 8"/>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98769" y="177420"/>
            <a:ext cx="2323791" cy="1544638"/>
          </a:xfrm>
          <a:prstGeom prst="rect">
            <a:avLst/>
          </a:prstGeom>
          <a:noFill/>
          <a:effectLst>
            <a:outerShdw blurRad="63500" dist="107763" dir="2700000" algn="ctr" rotWithShape="0">
              <a:srgbClr val="000000">
                <a:alpha val="50000"/>
              </a:srgbClr>
            </a:outerShdw>
          </a:effectLst>
        </p:spPr>
      </p:pic>
      <p:sp>
        <p:nvSpPr>
          <p:cNvPr id="16" name="TextBox 15"/>
          <p:cNvSpPr txBox="1"/>
          <p:nvPr/>
        </p:nvSpPr>
        <p:spPr>
          <a:xfrm>
            <a:off x="2902857" y="2304142"/>
            <a:ext cx="5911935" cy="1938992"/>
          </a:xfrm>
          <a:prstGeom prst="rect">
            <a:avLst/>
          </a:prstGeom>
          <a:noFill/>
        </p:spPr>
        <p:txBody>
          <a:bodyPr wrap="square" rtlCol="0">
            <a:spAutoFit/>
          </a:bodyPr>
          <a:lstStyle/>
          <a:p>
            <a:r>
              <a:rPr lang="en-US" b="1" dirty="0" smtClean="0">
                <a:solidFill>
                  <a:srgbClr val="9BBB59"/>
                </a:solidFill>
                <a:latin typeface="+mn-lt"/>
              </a:rPr>
              <a:t>Did you know…</a:t>
            </a:r>
          </a:p>
          <a:p>
            <a:endParaRPr lang="en-US" dirty="0" smtClean="0"/>
          </a:p>
          <a:p>
            <a:pPr algn="ctr"/>
            <a:r>
              <a:rPr lang="en-US" dirty="0" smtClean="0">
                <a:latin typeface="+mn-lt"/>
              </a:rPr>
              <a:t>The DOL plans to substantially increase the number of ERISA compliance audits it conducts each year?</a:t>
            </a:r>
            <a:endParaRPr lang="en-US"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183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3416320"/>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As an employer, you are an ERISA fiduciary and held to one of the highest standards under the law. The employer is typically the ERISA Plan Administrator with direct responsibility for most items of legal compliance.</a:t>
            </a:r>
          </a:p>
          <a:p>
            <a:endParaRPr lang="en-US" dirty="0" smtClean="0">
              <a:latin typeface="+mn-lt"/>
            </a:endParaRPr>
          </a:p>
          <a:p>
            <a:pPr algn="ctr"/>
            <a:r>
              <a:rPr lang="en-US" b="1" dirty="0" smtClean="0">
                <a:solidFill>
                  <a:schemeClr val="accent2"/>
                </a:solidFill>
                <a:latin typeface="+mn-lt"/>
              </a:rPr>
              <a:t>Fiduciary = Liability</a:t>
            </a:r>
            <a:endParaRPr lang="en-US" b="1" dirty="0">
              <a:solidFill>
                <a:schemeClr val="accent2"/>
              </a:solidFill>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2308324"/>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The cost of ERISA compliance in 2013 will continue to increase as Health Care Reform comes into full swing.</a:t>
            </a:r>
          </a:p>
          <a:p>
            <a:endParaRPr lang="en-US" dirty="0" smtClean="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4154983"/>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The DOL is expected to make aggressive enforcement a part of its compliance reform.</a:t>
            </a:r>
          </a:p>
          <a:p>
            <a:pPr algn="ctr"/>
            <a:endParaRPr lang="en-US" dirty="0" smtClean="0">
              <a:latin typeface="+mn-lt"/>
            </a:endParaRPr>
          </a:p>
          <a:p>
            <a:pPr algn="ctr"/>
            <a:r>
              <a:rPr lang="en-US" dirty="0" smtClean="0">
                <a:latin typeface="+mn-lt"/>
              </a:rPr>
              <a:t>You may not be deliberately doing things incorrectly, but in the event of an audit you may still incur stiff penalties.</a:t>
            </a:r>
          </a:p>
          <a:p>
            <a:pPr algn="ctr"/>
            <a:endParaRPr lang="en-US" dirty="0" smtClean="0">
              <a:latin typeface="+mn-lt"/>
            </a:endParaRPr>
          </a:p>
          <a:p>
            <a:pPr algn="ctr"/>
            <a:r>
              <a:rPr lang="en-US" dirty="0" smtClean="0">
                <a:solidFill>
                  <a:schemeClr val="accent2"/>
                </a:solidFill>
                <a:latin typeface="+mn-lt"/>
              </a:rPr>
              <a:t>Ignorance ≠ Accepted Excuse </a:t>
            </a:r>
          </a:p>
          <a:p>
            <a:endParaRPr lang="en-US" dirty="0" smtClean="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34"/>
          <p:cNvPicPr>
            <a:picLocks noChangeAspect="1" noChangeArrowheads="1"/>
          </p:cNvPicPr>
          <p:nvPr/>
        </p:nvPicPr>
        <p:blipFill rotWithShape="1">
          <a:blip r:embed="rId3"/>
          <a:srcRect l="61935"/>
          <a:stretch/>
        </p:blipFill>
        <p:spPr bwMode="auto">
          <a:xfrm rot="16200000">
            <a:off x="3920893" y="1631338"/>
            <a:ext cx="1302220" cy="9144003"/>
          </a:xfrm>
          <a:prstGeom prst="rect">
            <a:avLst/>
          </a:prstGeom>
          <a:noFill/>
          <a:ln w="9525">
            <a:noFill/>
            <a:miter lim="800000"/>
            <a:headEnd/>
            <a:tailEnd/>
          </a:ln>
        </p:spPr>
      </p:pic>
      <p:sp>
        <p:nvSpPr>
          <p:cNvPr id="3" name="Rectangle 2"/>
          <p:cNvSpPr/>
          <p:nvPr/>
        </p:nvSpPr>
        <p:spPr>
          <a:xfrm>
            <a:off x="0" y="1"/>
            <a:ext cx="2156346"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Rectangle 1"/>
          <p:cNvSpPr/>
          <p:nvPr/>
        </p:nvSpPr>
        <p:spPr>
          <a:xfrm>
            <a:off x="2279178" y="0"/>
            <a:ext cx="6864822"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ext Box 4"/>
          <p:cNvSpPr txBox="1">
            <a:spLocks noChangeArrowheads="1"/>
          </p:cNvSpPr>
          <p:nvPr/>
        </p:nvSpPr>
        <p:spPr bwMode="auto">
          <a:xfrm>
            <a:off x="228600" y="1983504"/>
            <a:ext cx="2362200" cy="915988"/>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Know Your    </a:t>
            </a:r>
          </a:p>
          <a:p>
            <a:pPr>
              <a:buFont typeface="Wingdings" pitchFamily="-72" charset="2"/>
              <a:buNone/>
            </a:pPr>
            <a:r>
              <a:rPr lang="en-US" sz="1800" b="1" dirty="0">
                <a:solidFill>
                  <a:srgbClr val="535353"/>
                </a:solidFill>
                <a:latin typeface="Calibri" pitchFamily="-72" charset="0"/>
                <a:sym typeface="Wingdings" pitchFamily="-72" charset="2"/>
              </a:rPr>
              <a:t>     Compliance </a:t>
            </a:r>
          </a:p>
          <a:p>
            <a:pPr>
              <a:buFont typeface="Wingdings" pitchFamily="-72" charset="2"/>
              <a:buNone/>
            </a:pPr>
            <a:r>
              <a:rPr lang="en-US" sz="1800" b="1" dirty="0">
                <a:solidFill>
                  <a:srgbClr val="535353"/>
                </a:solidFill>
                <a:latin typeface="Calibri" pitchFamily="-72" charset="0"/>
                <a:sym typeface="Wingdings" pitchFamily="-72" charset="2"/>
              </a:rPr>
              <a:t>     Obligations</a:t>
            </a:r>
          </a:p>
        </p:txBody>
      </p:sp>
      <p:sp>
        <p:nvSpPr>
          <p:cNvPr id="14339" name="Text Box 5"/>
          <p:cNvSpPr txBox="1">
            <a:spLocks noChangeArrowheads="1"/>
          </p:cNvSpPr>
          <p:nvPr/>
        </p:nvSpPr>
        <p:spPr bwMode="auto">
          <a:xfrm>
            <a:off x="228600" y="3535944"/>
            <a:ext cx="2362200" cy="6413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72" charset="2"/>
              <a:buChar char="ü"/>
            </a:pPr>
            <a:r>
              <a:rPr lang="en-US" sz="1800" dirty="0">
                <a:solidFill>
                  <a:schemeClr val="folHlink"/>
                </a:solidFill>
                <a:latin typeface="Calibri" pitchFamily="-72" charset="0"/>
                <a:sym typeface="Wingdings" pitchFamily="-72" charset="2"/>
              </a:rPr>
              <a:t>  </a:t>
            </a:r>
            <a:r>
              <a:rPr lang="en-US" sz="1800" b="1" dirty="0">
                <a:solidFill>
                  <a:srgbClr val="535353"/>
                </a:solidFill>
                <a:latin typeface="Calibri" pitchFamily="-72" charset="0"/>
                <a:sym typeface="Wingdings" pitchFamily="-72" charset="2"/>
              </a:rPr>
              <a:t>Minimize    </a:t>
            </a:r>
          </a:p>
          <a:p>
            <a:pPr>
              <a:buFont typeface="Wingdings" pitchFamily="-72" charset="2"/>
              <a:buNone/>
            </a:pPr>
            <a:r>
              <a:rPr lang="en-US" sz="1800" b="1" dirty="0">
                <a:solidFill>
                  <a:srgbClr val="535353"/>
                </a:solidFill>
                <a:latin typeface="Calibri" pitchFamily="-72" charset="0"/>
                <a:sym typeface="Wingdings" pitchFamily="-72" charset="2"/>
              </a:rPr>
              <a:t>     Your Risks</a:t>
            </a:r>
          </a:p>
        </p:txBody>
      </p:sp>
      <p:sp>
        <p:nvSpPr>
          <p:cNvPr id="14343" name="Rectangle 9"/>
          <p:cNvSpPr>
            <a:spLocks noChangeArrowheads="1"/>
          </p:cNvSpPr>
          <p:nvPr/>
        </p:nvSpPr>
        <p:spPr bwMode="auto">
          <a:xfrm>
            <a:off x="2677232" y="402472"/>
            <a:ext cx="6260392" cy="914400"/>
          </a:xfrm>
          <a:prstGeom prst="rect">
            <a:avLst/>
          </a:prstGeom>
          <a:noFill/>
          <a:ln w="9525">
            <a:noFill/>
            <a:miter lim="800000"/>
            <a:headEnd/>
            <a:tailEnd/>
          </a:ln>
        </p:spPr>
        <p:txBody>
          <a:bodyPr>
            <a:prstTxWarp prst="textNoShape">
              <a:avLst/>
            </a:prstTxWarp>
          </a:bodyPr>
          <a:lstStyle/>
          <a:p>
            <a:pPr algn="r">
              <a:lnSpc>
                <a:spcPts val="3000"/>
              </a:lnSpc>
            </a:pPr>
            <a:r>
              <a:rPr lang="en-US" sz="3100" b="1" dirty="0">
                <a:solidFill>
                  <a:srgbClr val="535353"/>
                </a:solidFill>
                <a:latin typeface="Calibri" pitchFamily="-72" charset="0"/>
              </a:rPr>
              <a:t>Why Do Employers Need </a:t>
            </a:r>
            <a:br>
              <a:rPr lang="en-US" sz="3100" b="1" dirty="0">
                <a:solidFill>
                  <a:srgbClr val="535353"/>
                </a:solidFill>
                <a:latin typeface="Calibri" pitchFamily="-72" charset="0"/>
              </a:rPr>
            </a:br>
            <a:r>
              <a:rPr lang="en-US" sz="3100" b="1" dirty="0" err="1">
                <a:solidFill>
                  <a:srgbClr val="A9C571"/>
                </a:solidFill>
                <a:latin typeface="Calibri" pitchFamily="-72" charset="0"/>
              </a:rPr>
              <a:t>Compliance</a:t>
            </a:r>
            <a:r>
              <a:rPr lang="en-US" sz="3100" dirty="0" err="1">
                <a:solidFill>
                  <a:srgbClr val="535353"/>
                </a:solidFill>
                <a:latin typeface="Calibri" pitchFamily="-72" charset="0"/>
              </a:rPr>
              <a:t>dashboard</a:t>
            </a:r>
            <a:r>
              <a:rPr lang="en-US" sz="3200" b="1" dirty="0">
                <a:solidFill>
                  <a:srgbClr val="535353"/>
                </a:solidFill>
                <a:latin typeface="Calibri" pitchFamily="-72" charset="0"/>
              </a:rPr>
              <a:t>?</a:t>
            </a:r>
            <a:endParaRPr lang="en-US" sz="3200" b="1" dirty="0">
              <a:solidFill>
                <a:schemeClr val="tx2"/>
              </a:solidFill>
              <a:latin typeface="Calibri" pitchFamily="-72" charset="0"/>
            </a:endParaRPr>
          </a:p>
        </p:txBody>
      </p:sp>
      <p:pic>
        <p:nvPicPr>
          <p:cNvPr id="14341"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111008" y="6172200"/>
            <a:ext cx="1703784" cy="504825"/>
          </a:xfrm>
          <a:prstGeom prst="rect">
            <a:avLst/>
          </a:prstGeom>
          <a:noFill/>
          <a:ln w="9525">
            <a:noFill/>
            <a:miter lim="800000"/>
            <a:headEnd/>
            <a:tailEnd/>
          </a:ln>
        </p:spPr>
      </p:pic>
      <p:cxnSp>
        <p:nvCxnSpPr>
          <p:cNvPr id="5" name="Straight Connector 4"/>
          <p:cNvCxnSpPr/>
          <p:nvPr/>
        </p:nvCxnSpPr>
        <p:spPr>
          <a:xfrm>
            <a:off x="2557463" y="201168"/>
            <a:ext cx="65865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228600" y="6512257"/>
            <a:ext cx="6586537"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557463" y="1983504"/>
            <a:ext cx="6257329" cy="3785652"/>
          </a:xfrm>
          <a:prstGeom prst="rect">
            <a:avLst/>
          </a:prstGeom>
          <a:noFill/>
        </p:spPr>
        <p:txBody>
          <a:bodyPr wrap="square" rtlCol="0">
            <a:spAutoFit/>
          </a:bodyPr>
          <a:lstStyle/>
          <a:p>
            <a:r>
              <a:rPr lang="en-US" b="1" dirty="0" smtClean="0">
                <a:solidFill>
                  <a:srgbClr val="9BBB59"/>
                </a:solidFill>
                <a:latin typeface="+mn-lt"/>
              </a:rPr>
              <a:t>You need to know…</a:t>
            </a:r>
          </a:p>
          <a:p>
            <a:endParaRPr lang="en-US" dirty="0" smtClean="0">
              <a:latin typeface="+mn-lt"/>
            </a:endParaRPr>
          </a:p>
          <a:p>
            <a:pPr algn="ctr"/>
            <a:r>
              <a:rPr lang="en-US" dirty="0" smtClean="0">
                <a:latin typeface="+mn-lt"/>
              </a:rPr>
              <a:t>What the fines look like:</a:t>
            </a:r>
          </a:p>
          <a:p>
            <a:pPr algn="ctr"/>
            <a:endParaRPr lang="en-US" dirty="0" smtClean="0">
              <a:latin typeface="+mn-lt"/>
            </a:endParaRPr>
          </a:p>
          <a:p>
            <a:pPr algn="ctr"/>
            <a:r>
              <a:rPr lang="en-US" dirty="0" smtClean="0">
                <a:latin typeface="+mn-lt"/>
              </a:rPr>
              <a:t>Failure to file a Form 5500 = $1,100/day/plan</a:t>
            </a:r>
          </a:p>
          <a:p>
            <a:pPr algn="ctr"/>
            <a:endParaRPr lang="en-US" dirty="0" smtClean="0">
              <a:latin typeface="+mn-lt"/>
            </a:endParaRPr>
          </a:p>
          <a:p>
            <a:pPr algn="ctr"/>
            <a:r>
              <a:rPr lang="en-US" dirty="0" smtClean="0">
                <a:latin typeface="+mn-lt"/>
              </a:rPr>
              <a:t>Willful failure to timely provide an SPD = $1,000</a:t>
            </a:r>
          </a:p>
          <a:p>
            <a:pPr algn="ctr"/>
            <a:endParaRPr lang="en-US" dirty="0" smtClean="0">
              <a:latin typeface="+mn-lt"/>
            </a:endParaRPr>
          </a:p>
          <a:p>
            <a:pPr algn="ctr"/>
            <a:r>
              <a:rPr lang="en-US" dirty="0" smtClean="0">
                <a:latin typeface="+mn-lt"/>
              </a:rPr>
              <a:t>General ERISA &amp; PHSA Penalties, charges amount to $100 to $110/day/occurrence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6456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TotalTime>
  <Words>917</Words>
  <Application>Microsoft Macintosh PowerPoint</Application>
  <PresentationFormat>On-screen Show (4:3)</PresentationFormat>
  <Paragraphs>168</Paragraphs>
  <Slides>16</Slides>
  <Notes>16</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Collective Alternative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Parker</dc:creator>
  <cp:lastModifiedBy>Amanda Parker</cp:lastModifiedBy>
  <cp:revision>23</cp:revision>
  <dcterms:created xsi:type="dcterms:W3CDTF">2012-11-16T02:28:19Z</dcterms:created>
  <dcterms:modified xsi:type="dcterms:W3CDTF">2012-11-16T04:16:35Z</dcterms:modified>
</cp:coreProperties>
</file>