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65" r:id="rId3"/>
    <p:sldId id="264" r:id="rId4"/>
    <p:sldId id="260" r:id="rId5"/>
    <p:sldId id="266" r:id="rId6"/>
    <p:sldId id="27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5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69696"/>
    <a:srgbClr val="53535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48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E3C467-439A-4EAB-9F4D-D8F14C9603D0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C57D23-1BB7-47C6-83C3-FB47B68E9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135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1964-77F2-40CA-8848-8D2389BB71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7C98-C0FE-45D0-983C-9BA0BF6041DC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EC98-33F0-464A-9A90-F4A1D20F0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22EC-EC5F-4252-BBCE-9C2266A239EE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923F-A27C-48CF-9DEB-47527E2A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2D5E-43B3-4895-BE82-0B688B5CD2CD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400B-C118-44FE-A5AB-77E363987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D744-5874-4DE4-B591-608EDD9E8CFF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E048-6F69-405F-B2F0-1CAE7979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D513-4F1F-48F9-AEF1-4F7177A08FE9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F97D-F8F4-4C4C-8215-D87F9F046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E76A-1332-4418-8F2B-C22C402CD3D2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4FA2-7D2D-44BB-9F3D-3B839051E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2B66-74F3-4C5C-9A7A-590FDD6A97FD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6267-A2E5-4919-9753-2E5DD717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864F-8B62-4073-A9A0-A4A64242B884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DB7A-59DD-48BA-B7FF-3F701907C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B70-28F5-4C43-A0EE-5C484329A45F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839B-0ADE-43F5-A6DF-6BC5BF876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EA69-9D12-44FA-8FF6-634521CB3439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AAAD-B8FB-4258-A005-B6EEC6E5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D557-E014-46D3-A794-87C825BA0537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0B9F-FC8C-4EE6-8802-C07A72E77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19F698-144F-457B-9524-DCAD22D49CA5}" type="datetimeFigureOut">
              <a:rPr lang="en-US"/>
              <a:pPr>
                <a:defRPr/>
              </a:pPr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D17FB4-B2EF-4029-AEE1-9863F4D20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4993592" y="2713063"/>
            <a:ext cx="1302220" cy="69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" y="559558"/>
            <a:ext cx="2156346" cy="6298441"/>
          </a:xfrm>
          <a:prstGeom prst="rect">
            <a:avLst/>
          </a:prstGeom>
          <a:gradFill flip="none" rotWithShape="1">
            <a:gsLst>
              <a:gs pos="0">
                <a:srgbClr val="969696">
                  <a:tint val="66000"/>
                  <a:satMod val="160000"/>
                </a:srgbClr>
              </a:gs>
              <a:gs pos="50000">
                <a:srgbClr val="969696">
                  <a:tint val="44500"/>
                  <a:satMod val="160000"/>
                </a:srgbClr>
              </a:gs>
              <a:gs pos="100000">
                <a:srgbClr val="969696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532724" y="408264"/>
            <a:ext cx="64065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817488" y="204716"/>
            <a:ext cx="8321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769" y="177420"/>
            <a:ext cx="2323791" cy="15446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22559" y="2104783"/>
            <a:ext cx="641672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n-lt"/>
              </a:rPr>
              <a:t>Are You Prepared For ERISA Compliance and Health Care Reform?</a:t>
            </a: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It is crucial that you begin preparing now to be in full compliance with the new requirements and employer obligations. 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sz="2200" b="1" dirty="0" smtClean="0">
                <a:solidFill>
                  <a:schemeClr val="accent4"/>
                </a:solidFill>
                <a:latin typeface="+mn-lt"/>
              </a:rPr>
              <a:t>Time to develop or retool your compliance strategy!</a:t>
            </a:r>
            <a:endParaRPr lang="en-US" sz="2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7463" y="1983504"/>
            <a:ext cx="6257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You need to know…</a:t>
            </a: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While third-party administrators and insurance companies often help with compliance, it is not comprehensive and </a:t>
            </a:r>
            <a:r>
              <a:rPr lang="en-US" b="1" dirty="0" smtClean="0">
                <a:latin typeface="+mn-lt"/>
              </a:rPr>
              <a:t>gaps inevitably result</a:t>
            </a:r>
            <a:r>
              <a:rPr lang="en-US" dirty="0" smtClean="0">
                <a:latin typeface="+mn-lt"/>
              </a:rPr>
              <a:t>.</a:t>
            </a: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The plan sponsor remains </a:t>
            </a:r>
            <a:r>
              <a:rPr lang="en-US" b="1" dirty="0" smtClean="0">
                <a:latin typeface="+mn-lt"/>
              </a:rPr>
              <a:t>liable</a:t>
            </a:r>
            <a:r>
              <a:rPr lang="en-US" dirty="0" smtClean="0">
                <a:latin typeface="+mn-lt"/>
              </a:rPr>
              <a:t> when obligations are not satisfied, no matter who performs them.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can help.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983504"/>
            <a:ext cx="7933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Compliance</a:t>
            </a:r>
            <a:r>
              <a:rPr lang="en-US" dirty="0" err="1" smtClean="0">
                <a:latin typeface="+mn-lt"/>
              </a:rPr>
              <a:t>dashboard</a:t>
            </a:r>
            <a:r>
              <a:rPr lang="en-US" dirty="0" smtClean="0">
                <a:latin typeface="+mn-lt"/>
              </a:rPr>
              <a:t> is the leading web-based solution for helping employers comply with the federal laws that govern health &amp; welfare plans.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972145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We make it simple.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can help.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983504"/>
            <a:ext cx="7933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We stand ready to incorporate all new regulations that arise from </a:t>
            </a:r>
            <a:r>
              <a:rPr lang="en-US" b="1" dirty="0" smtClean="0">
                <a:latin typeface="+mn-lt"/>
              </a:rPr>
              <a:t>Health Care Reform</a:t>
            </a:r>
            <a:r>
              <a:rPr lang="en-US" dirty="0" smtClean="0">
                <a:latin typeface="+mn-lt"/>
              </a:rPr>
              <a:t> into this user-friendly web technology that is currently used by thousands of employers to fulfill their compliance obligations.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972145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We make it simple.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can help.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983504"/>
            <a:ext cx="793304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Compliance</a:t>
            </a:r>
            <a:r>
              <a:rPr lang="en-US" dirty="0" err="1" smtClean="0">
                <a:latin typeface="+mn-lt"/>
              </a:rPr>
              <a:t>dashboard</a:t>
            </a:r>
            <a:r>
              <a:rPr lang="en-US" dirty="0" smtClean="0">
                <a:latin typeface="+mn-lt"/>
              </a:rPr>
              <a:t> solves the four most common problems employers face when managing compliance: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pPr lvl="0" algn="ctr"/>
            <a:r>
              <a:rPr lang="en-US" dirty="0" smtClean="0">
                <a:latin typeface="+mn-lt"/>
              </a:rPr>
              <a:t>Where do I find the information I need?</a:t>
            </a:r>
          </a:p>
          <a:p>
            <a:pPr lvl="0" algn="ctr">
              <a:spcBef>
                <a:spcPts val="1200"/>
              </a:spcBef>
            </a:pPr>
            <a:r>
              <a:rPr lang="en-US" dirty="0" smtClean="0">
                <a:latin typeface="+mn-lt"/>
              </a:rPr>
              <a:t>What do I do and when do I do it?</a:t>
            </a:r>
          </a:p>
          <a:p>
            <a:pPr lvl="0" algn="ctr">
              <a:spcBef>
                <a:spcPts val="1200"/>
              </a:spcBef>
            </a:pPr>
            <a:r>
              <a:rPr lang="en-US" dirty="0" smtClean="0">
                <a:latin typeface="+mn-lt"/>
              </a:rPr>
              <a:t>Who will make sure it gets done?</a:t>
            </a:r>
          </a:p>
          <a:p>
            <a:pPr lvl="0" algn="ctr">
              <a:spcBef>
                <a:spcPts val="1200"/>
              </a:spcBef>
            </a:pPr>
            <a:r>
              <a:rPr lang="en-US" dirty="0" smtClean="0">
                <a:latin typeface="+mn-lt"/>
              </a:rPr>
              <a:t>How do I document our compliance efforts?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972145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We make it simple.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Turnkey </a:t>
            </a:r>
            <a:r>
              <a:rPr lang="en-US" b="1" i="1" dirty="0" smtClean="0">
                <a:latin typeface="+mn-lt"/>
              </a:rPr>
              <a:t>process</a:t>
            </a:r>
            <a:r>
              <a:rPr lang="en-US" dirty="0" smtClean="0">
                <a:latin typeface="+mn-lt"/>
              </a:rPr>
              <a:t> for monitoring compliance obligations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41945" y="2181423"/>
            <a:ext cx="6948661" cy="42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On-time </a:t>
            </a:r>
            <a:r>
              <a:rPr lang="en-US" b="1" dirty="0" smtClean="0">
                <a:latin typeface="+mn-lt"/>
              </a:rPr>
              <a:t>reminder system</a:t>
            </a:r>
            <a:r>
              <a:rPr lang="en-US" dirty="0" smtClean="0">
                <a:latin typeface="+mn-lt"/>
              </a:rPr>
              <a:t> to ensure nothing is overlooked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57714" y="2296378"/>
            <a:ext cx="6829424" cy="3942949"/>
            <a:chOff x="1156861" y="2328862"/>
            <a:chExt cx="6829424" cy="39429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6861" y="2328862"/>
              <a:ext cx="6829424" cy="7334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9502" y="3062287"/>
              <a:ext cx="6824995" cy="32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Plan specific </a:t>
            </a:r>
            <a:r>
              <a:rPr lang="en-US" dirty="0" smtClean="0">
                <a:latin typeface="+mn-lt"/>
              </a:rPr>
              <a:t>requirements save time and 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7857" y="2773464"/>
            <a:ext cx="1695450" cy="2486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4482" y="4353769"/>
            <a:ext cx="5286375" cy="1504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75065" y="2773464"/>
            <a:ext cx="3095625" cy="9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Concise </a:t>
            </a:r>
            <a:r>
              <a:rPr lang="en-US" dirty="0" smtClean="0">
                <a:latin typeface="+mn-lt"/>
              </a:rPr>
              <a:t>requirement descriptions written in plain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8550" y="2303603"/>
            <a:ext cx="5337316" cy="39076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04248" y="2225410"/>
            <a:ext cx="1435586" cy="43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Sample notices</a:t>
            </a:r>
            <a:r>
              <a:rPr lang="en-US" dirty="0" smtClean="0">
                <a:latin typeface="+mn-lt"/>
              </a:rPr>
              <a:t> and distribution guidelines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5375" y="2183456"/>
            <a:ext cx="6953250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Educational review </a:t>
            </a:r>
            <a:r>
              <a:rPr lang="en-US" dirty="0" smtClean="0">
                <a:latin typeface="+mn-lt"/>
              </a:rPr>
              <a:t>of important topics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6789" y="2565423"/>
            <a:ext cx="5210174" cy="3867150"/>
          </a:xfrm>
          <a:prstGeom prst="rect">
            <a:avLst/>
          </a:prstGeom>
        </p:spPr>
      </p:pic>
      <p:pic>
        <p:nvPicPr>
          <p:cNvPr id="10" name="Picture 9" descr="education-button (189 x 4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553" y="3194286"/>
            <a:ext cx="18002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4999066" y="2709513"/>
            <a:ext cx="1302220" cy="69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" y="559558"/>
            <a:ext cx="2156346" cy="6298441"/>
          </a:xfrm>
          <a:prstGeom prst="rect">
            <a:avLst/>
          </a:prstGeom>
          <a:gradFill flip="none" rotWithShape="1">
            <a:gsLst>
              <a:gs pos="0">
                <a:srgbClr val="969696">
                  <a:tint val="66000"/>
                  <a:satMod val="160000"/>
                </a:srgbClr>
              </a:gs>
              <a:gs pos="50000">
                <a:srgbClr val="969696">
                  <a:tint val="44500"/>
                  <a:satMod val="160000"/>
                </a:srgbClr>
              </a:gs>
              <a:gs pos="100000">
                <a:srgbClr val="969696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532724" y="408264"/>
            <a:ext cx="64065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817488" y="204716"/>
            <a:ext cx="8321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769" y="177420"/>
            <a:ext cx="2323791" cy="15446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902857" y="2304142"/>
            <a:ext cx="5911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Did you know…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latin typeface="+mn-lt"/>
              </a:rPr>
              <a:t>The DOL has estimated that three out of four plans they audit have had an ERISA violation?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Managerial oversight </a:t>
            </a:r>
            <a:r>
              <a:rPr lang="en-US" dirty="0" smtClean="0">
                <a:latin typeface="+mn-lt"/>
              </a:rPr>
              <a:t>of compliance tasks to minimize risks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2037" y="2493903"/>
            <a:ext cx="7019925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benefits.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461489"/>
            <a:ext cx="79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On-demand </a:t>
            </a:r>
            <a:r>
              <a:rPr lang="en-US" b="1" dirty="0" smtClean="0">
                <a:latin typeface="+mn-lt"/>
              </a:rPr>
              <a:t>audit reports </a:t>
            </a:r>
            <a:r>
              <a:rPr lang="en-US" dirty="0" smtClean="0">
                <a:latin typeface="+mn-lt"/>
              </a:rPr>
              <a:t>provide </a:t>
            </a:r>
            <a:r>
              <a:rPr lang="en-US" dirty="0" smtClean="0">
                <a:latin typeface="+mn-lt"/>
              </a:rPr>
              <a:t>necessary documentation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41549" y="2301424"/>
            <a:ext cx="6696075" cy="3476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8424" y="4039737"/>
            <a:ext cx="428625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  <a:t/>
            </a:r>
            <a:br>
              <a:rPr lang="en-US" sz="3100" b="1" dirty="0" smtClean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 smtClean="0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 smtClean="0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 smtClean="0">
                <a:solidFill>
                  <a:srgbClr val="535353"/>
                </a:solidFill>
                <a:latin typeface="Calibri" pitchFamily="-72" charset="0"/>
              </a:rPr>
              <a:t> can help.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97857" y="201168"/>
            <a:ext cx="8146143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08" y="1983504"/>
            <a:ext cx="7933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Simply Put, We Help You Simplify Compliance</a:t>
            </a: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972145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We make it simple.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143" y="2953000"/>
            <a:ext cx="7710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+mn-lt"/>
              </a:rPr>
              <a:t>Compliance</a:t>
            </a:r>
            <a:r>
              <a:rPr lang="en-US" dirty="0" err="1" smtClean="0">
                <a:latin typeface="+mn-lt"/>
              </a:rPr>
              <a:t>dashboard</a:t>
            </a:r>
            <a:r>
              <a:rPr lang="en-US" dirty="0" smtClean="0">
                <a:latin typeface="+mn-lt"/>
              </a:rPr>
              <a:t> will take work off your desk, improve your compliance processes and help relieve anxiety over Health Care Reform. </a:t>
            </a: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r>
              <a:rPr lang="en-US" b="1" dirty="0" smtClean="0">
                <a:solidFill>
                  <a:schemeClr val="accent3"/>
                </a:solidFill>
                <a:latin typeface="+mn-lt"/>
              </a:rPr>
              <a:t>Let us show you how we make it simple.</a:t>
            </a:r>
            <a:endParaRPr lang="en-US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4999066" y="2709513"/>
            <a:ext cx="1302220" cy="69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" y="559558"/>
            <a:ext cx="2156346" cy="6298441"/>
          </a:xfrm>
          <a:prstGeom prst="rect">
            <a:avLst/>
          </a:prstGeom>
          <a:gradFill flip="none" rotWithShape="1">
            <a:gsLst>
              <a:gs pos="0">
                <a:srgbClr val="969696">
                  <a:tint val="66000"/>
                  <a:satMod val="160000"/>
                </a:srgbClr>
              </a:gs>
              <a:gs pos="50000">
                <a:srgbClr val="969696">
                  <a:tint val="44500"/>
                  <a:satMod val="160000"/>
                </a:srgbClr>
              </a:gs>
              <a:gs pos="100000">
                <a:srgbClr val="969696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532724" y="408264"/>
            <a:ext cx="64065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817488" y="204716"/>
            <a:ext cx="8321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769" y="177420"/>
            <a:ext cx="2323791" cy="15446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902857" y="2304142"/>
            <a:ext cx="591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Did you know…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latin typeface="+mn-lt"/>
              </a:rPr>
              <a:t>The DOL plans to substantially increase the number of ERISA compliance audits it conducts each year?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7463" y="1983504"/>
            <a:ext cx="62573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You need to know…</a:t>
            </a: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As a plan sponsor, you are an </a:t>
            </a:r>
            <a:r>
              <a:rPr lang="en-US" b="1" i="1" dirty="0" smtClean="0">
                <a:latin typeface="+mn-lt"/>
              </a:rPr>
              <a:t>ERISA Fiduciary</a:t>
            </a:r>
            <a:r>
              <a:rPr lang="en-US" dirty="0" smtClean="0">
                <a:latin typeface="+mn-lt"/>
              </a:rPr>
              <a:t> and held to one of the highest standards under the law. </a:t>
            </a:r>
          </a:p>
          <a:p>
            <a:pPr algn="ctr">
              <a:spcBef>
                <a:spcPts val="1200"/>
              </a:spcBef>
            </a:pPr>
            <a:r>
              <a:rPr lang="en-US" dirty="0" smtClean="0">
                <a:latin typeface="+mn-lt"/>
              </a:rPr>
              <a:t>The plan sponsor is also typically the </a:t>
            </a:r>
            <a:r>
              <a:rPr lang="en-US" b="1" i="1" dirty="0" smtClean="0">
                <a:latin typeface="+mn-lt"/>
              </a:rPr>
              <a:t>ERISA Plan Administrator</a:t>
            </a:r>
            <a:r>
              <a:rPr lang="en-US" dirty="0" smtClean="0">
                <a:latin typeface="+mn-lt"/>
              </a:rPr>
              <a:t> with direct responsibility for most items of legal compliance.</a:t>
            </a: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Fiduciary = Liability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7463" y="1983504"/>
            <a:ext cx="6257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You need to know…</a:t>
            </a: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The cost of ERISA compliance in 2013 will continue to increase as Health Care Reform comes into full swing.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95970" y="1922166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b="1" dirty="0">
                <a:solidFill>
                  <a:srgbClr val="9ABB58"/>
                </a:solidFill>
              </a:rPr>
              <a:t>Plan Admin/Fiduciary Liability</a:t>
            </a:r>
            <a:endParaRPr lang="en-US" sz="1200" dirty="0">
              <a:solidFill>
                <a:srgbClr val="9ABB58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rgbClr val="9ABB58"/>
                </a:solidFill>
              </a:rPr>
              <a:t>Prepare/Distribute Notices</a:t>
            </a:r>
            <a:endParaRPr lang="en-US" sz="1200" dirty="0">
              <a:solidFill>
                <a:srgbClr val="9ABB58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Summary of Benefits and Coverage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Summary Annual Report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Women’s Health and Cancer Rights Act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Children’s Health Insurance Program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HIPAA Preexisting Condition Exclusion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HIPAA Certificates of Creditable Coverage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HIPAA Notice of Privacy Practices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HIPAA Preexisting Condition Exclusion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HIPAA Special Enrollment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Medicare Part D Creditable Coverage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Notice of the Health Benefit Exchange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Patient Protections Disclosure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USERRA Rights Notice Reporting &amp; </a:t>
            </a:r>
            <a:r>
              <a:rPr lang="en-US" sz="1100" dirty="0" smtClean="0">
                <a:cs typeface="+mn-cs"/>
              </a:rPr>
              <a:t>Disclosure</a:t>
            </a:r>
          </a:p>
          <a:p>
            <a:pPr>
              <a:spcBef>
                <a:spcPts val="1200"/>
              </a:spcBef>
              <a:defRPr/>
            </a:pPr>
            <a:r>
              <a:rPr lang="en-US" sz="1200" b="1" dirty="0" smtClean="0">
                <a:solidFill>
                  <a:srgbClr val="9ABB58"/>
                </a:solidFill>
              </a:rPr>
              <a:t>COBRA</a:t>
            </a:r>
            <a:endParaRPr lang="en-US" sz="1200" dirty="0" smtClean="0">
              <a:solidFill>
                <a:srgbClr val="9ABB58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Administration and monitoring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Participant tracking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Eligibility compliance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Send/document notices </a:t>
            </a:r>
          </a:p>
          <a:p>
            <a:pPr>
              <a:buFont typeface="Arial" pitchFamily="34" charset="0"/>
              <a:buChar char="•"/>
              <a:defRPr/>
            </a:pPr>
            <a:endParaRPr lang="en-US" sz="1100" dirty="0">
              <a:cs typeface="+mn-cs"/>
            </a:endParaRPr>
          </a:p>
          <a:p>
            <a:pPr>
              <a:spcBef>
                <a:spcPts val="1200"/>
              </a:spcBef>
              <a:defRPr/>
            </a:pPr>
            <a:endParaRPr lang="en-US" sz="1100" dirty="0"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en-US" sz="1100" dirty="0">
                <a:cs typeface="+mn-cs"/>
              </a:rPr>
              <a:t> </a:t>
            </a:r>
            <a:endParaRPr lang="en-US" sz="3200" dirty="0"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67770" y="1922166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b="1" dirty="0">
                <a:solidFill>
                  <a:srgbClr val="9ABB58"/>
                </a:solidFill>
              </a:rPr>
              <a:t>Research and Education</a:t>
            </a:r>
            <a:endParaRPr lang="en-US" sz="1200" dirty="0">
              <a:solidFill>
                <a:srgbClr val="9ABB58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Working Families Tax Relief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FMLA Continuation of Coverage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On-Site Clinic ERISA Compliance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ERISA Safe Harbor Delivery Methods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Employee and Dependent Eligibility Requirements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Nondiscrimination Rules (beyond HIPAA)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Maintaining Grandfathered Plan Status Disclosure </a:t>
            </a:r>
          </a:p>
          <a:p>
            <a:pPr>
              <a:spcBef>
                <a:spcPts val="1200"/>
              </a:spcBef>
              <a:defRPr/>
            </a:pPr>
            <a:r>
              <a:rPr lang="en-US" sz="1200" dirty="0">
                <a:cs typeface="+mn-cs"/>
              </a:rPr>
              <a:t> </a:t>
            </a:r>
            <a:r>
              <a:rPr lang="en-US" sz="1200" b="1" dirty="0">
                <a:solidFill>
                  <a:srgbClr val="9ABB58"/>
                </a:solidFill>
                <a:cs typeface="+mn-cs"/>
              </a:rPr>
              <a:t>HIPAA Privacy &amp; Security</a:t>
            </a:r>
            <a:endParaRPr lang="en-US" sz="1200" dirty="0">
              <a:solidFill>
                <a:srgbClr val="9ABB58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Implement/Review policies and procedures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Risk assessment/breach notification procedures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Implement/Review administrative, technical and physical safeguards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Audit plan documentation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Workforce </a:t>
            </a:r>
            <a:r>
              <a:rPr lang="en-US" sz="1100" dirty="0" smtClean="0">
                <a:cs typeface="+mn-cs"/>
              </a:rPr>
              <a:t>training</a:t>
            </a:r>
          </a:p>
          <a:p>
            <a:pPr>
              <a:spcBef>
                <a:spcPts val="1200"/>
              </a:spcBef>
              <a:defRPr/>
            </a:pPr>
            <a:r>
              <a:rPr lang="en-US" sz="1200" b="1" dirty="0" smtClean="0">
                <a:solidFill>
                  <a:srgbClr val="9ABB58"/>
                </a:solidFill>
              </a:rPr>
              <a:t>Prepare Disclosure Language/Materials</a:t>
            </a:r>
            <a:endParaRPr lang="en-US" sz="1200" dirty="0" smtClean="0">
              <a:solidFill>
                <a:srgbClr val="9ABB58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Qualified Medical Child Support 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Newborns’ Protection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HIPAA Nondiscrimination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Grandfathered Plan Status</a:t>
            </a:r>
            <a:endParaRPr lang="en-US" sz="1100" dirty="0"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10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32" y="1447801"/>
            <a:ext cx="892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Compliance Obligations in 2013</a:t>
            </a:r>
            <a:endParaRPr lang="en-US" dirty="0">
              <a:latin typeface="+mn-lt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039570" y="1909466"/>
            <a:ext cx="2971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b="1" dirty="0">
                <a:solidFill>
                  <a:srgbClr val="9ABB58"/>
                </a:solidFill>
              </a:rPr>
              <a:t>Audit Plan Provisions</a:t>
            </a:r>
            <a:endParaRPr lang="en-US" sz="1200" dirty="0">
              <a:solidFill>
                <a:srgbClr val="9ABB58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Recordkeeping Requirements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Mental Health Parity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Subrogation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Claim Procedures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Prohibition of preexisting condition exclusions for enrollee’s under 19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Prohibition of annual and lifetime dollar limits</a:t>
            </a:r>
          </a:p>
          <a:p>
            <a:pPr>
              <a:spcBef>
                <a:spcPts val="1200"/>
              </a:spcBef>
              <a:defRPr/>
            </a:pPr>
            <a:r>
              <a:rPr lang="en-US" sz="1100" dirty="0">
                <a:cs typeface="+mn-cs"/>
              </a:rPr>
              <a:t> </a:t>
            </a:r>
            <a:r>
              <a:rPr lang="en-US" sz="1200" b="1" dirty="0">
                <a:solidFill>
                  <a:srgbClr val="9ABB58"/>
                </a:solidFill>
                <a:cs typeface="+mn-cs"/>
              </a:rPr>
              <a:t>Prepare Forms/Report to Government</a:t>
            </a:r>
            <a:endParaRPr lang="en-US" sz="1200" dirty="0">
              <a:solidFill>
                <a:srgbClr val="9ABB58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Form 5500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Creditable Coverage to CMS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cs typeface="+mn-cs"/>
              </a:rPr>
              <a:t> W-2 </a:t>
            </a:r>
            <a:r>
              <a:rPr lang="en-US" sz="1100" dirty="0" smtClean="0">
                <a:cs typeface="+mn-cs"/>
              </a:rPr>
              <a:t>Reporting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Patient-Centered Outcomes Research Institute (PCORI) fee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>
                <a:cs typeface="+mn-cs"/>
              </a:rPr>
              <a:t> Quality of Care Reporting</a:t>
            </a:r>
            <a:endParaRPr lang="en-US" sz="1100" dirty="0">
              <a:cs typeface="+mn-cs"/>
            </a:endParaRP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rgbClr val="9ABB58"/>
                </a:solidFill>
              </a:rPr>
              <a:t>Prepare/Distribute Plan Documents</a:t>
            </a:r>
            <a:endParaRPr lang="en-US" sz="1200" dirty="0">
              <a:solidFill>
                <a:srgbClr val="9ABB58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/>
              <a:t> Plan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/>
              <a:t> Summary Plan Description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/>
              <a:t> Summary of Material </a:t>
            </a:r>
            <a:r>
              <a:rPr lang="en-US" sz="1100" dirty="0" smtClean="0"/>
              <a:t>Modifications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 smtClean="0"/>
              <a:t> Notice of Plan Modifications</a:t>
            </a:r>
            <a:endParaRPr lang="en-US" sz="11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/>
              <a:t> Cafeteria Plan </a:t>
            </a:r>
            <a:endParaRPr lang="en-US" sz="1100" dirty="0" smtClean="0"/>
          </a:p>
          <a:p>
            <a:pPr>
              <a:spcBef>
                <a:spcPts val="1200"/>
              </a:spcBef>
              <a:defRPr/>
            </a:pPr>
            <a:r>
              <a:rPr lang="en-US" sz="1200" b="1" dirty="0" smtClean="0">
                <a:solidFill>
                  <a:srgbClr val="9ABB58"/>
                </a:solidFill>
              </a:rPr>
              <a:t>Bonding Requirements</a:t>
            </a:r>
            <a:endParaRPr lang="en-US" sz="1200" dirty="0" smtClean="0">
              <a:solidFill>
                <a:srgbClr val="9ABB58"/>
              </a:solidFill>
            </a:endParaRPr>
          </a:p>
          <a:p>
            <a:pPr marL="0" lvl="1">
              <a:buFont typeface="Arial" pitchFamily="34" charset="0"/>
              <a:buChar char="•"/>
              <a:defRPr/>
            </a:pPr>
            <a:r>
              <a:rPr lang="en-US" sz="1100" dirty="0" smtClean="0"/>
              <a:t> Every person who handles plan assets</a:t>
            </a:r>
            <a:endParaRPr lang="en-US" sz="110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  <a:defRPr/>
            </a:pP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7463" y="1983504"/>
            <a:ext cx="6257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You need to know…</a:t>
            </a: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The DOL is expected to make </a:t>
            </a:r>
            <a:r>
              <a:rPr lang="en-US" b="1" dirty="0" smtClean="0">
                <a:latin typeface="+mn-lt"/>
              </a:rPr>
              <a:t>aggressive enforcement</a:t>
            </a:r>
            <a:r>
              <a:rPr lang="en-US" dirty="0" smtClean="0">
                <a:latin typeface="+mn-lt"/>
              </a:rPr>
              <a:t> a part of its compliance reform.</a:t>
            </a: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Health Care Reform will be a special focus of the DOL audit staff</a:t>
            </a: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Ignorance ≠ Accepted Excuse 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2802" y="1647885"/>
            <a:ext cx="68648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You need to know…</a:t>
            </a:r>
          </a:p>
          <a:p>
            <a:endParaRPr lang="en-US" sz="1800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What the fines look like: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Failure to file a Form 5500 = </a:t>
            </a:r>
            <a:r>
              <a:rPr lang="en-US" b="1" dirty="0" smtClean="0">
                <a:latin typeface="+mn-lt"/>
              </a:rPr>
              <a:t>up to $1,100/day/plan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Willful failure to timely provide an SPD = </a:t>
            </a:r>
            <a:r>
              <a:rPr lang="en-US" b="1" dirty="0" smtClean="0">
                <a:latin typeface="+mn-lt"/>
              </a:rPr>
              <a:t>up to $1,000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General ERISA &amp; PHSA Penalties, charges amount to </a:t>
            </a:r>
            <a:r>
              <a:rPr lang="en-US" b="1" dirty="0" smtClean="0">
                <a:latin typeface="+mn-lt"/>
              </a:rPr>
              <a:t>up to $110/day/occurrence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Excise taxes</a:t>
            </a:r>
            <a:r>
              <a:rPr lang="en-US" dirty="0" smtClean="0">
                <a:latin typeface="+mn-lt"/>
              </a:rPr>
              <a:t> must be paid for many compliance failures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34"/>
          <p:cNvPicPr>
            <a:picLocks noChangeAspect="1" noChangeArrowheads="1"/>
          </p:cNvPicPr>
          <p:nvPr/>
        </p:nvPicPr>
        <p:blipFill rotWithShape="1">
          <a:blip r:embed="rId3"/>
          <a:srcRect l="61935"/>
          <a:stretch/>
        </p:blipFill>
        <p:spPr bwMode="auto">
          <a:xfrm rot="16200000">
            <a:off x="3920893" y="1631338"/>
            <a:ext cx="13022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156346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9178" y="0"/>
            <a:ext cx="6864822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1983504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Know Your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Compliance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Obligations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3535944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72" charset="2"/>
              <a:buChar char="ü"/>
            </a:pPr>
            <a:r>
              <a:rPr lang="en-US" sz="1800" dirty="0">
                <a:solidFill>
                  <a:schemeClr val="folHlink"/>
                </a:solidFill>
                <a:latin typeface="Calibri" pitchFamily="-72" charset="0"/>
                <a:sym typeface="Wingdings" pitchFamily="-72" charset="2"/>
              </a:rPr>
              <a:t>  </a:t>
            </a: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Minimize    </a:t>
            </a:r>
          </a:p>
          <a:p>
            <a:pPr>
              <a:buFont typeface="Wingdings" pitchFamily="-72" charset="2"/>
              <a:buNone/>
            </a:pPr>
            <a:r>
              <a:rPr lang="en-US" sz="1800" b="1" dirty="0">
                <a:solidFill>
                  <a:srgbClr val="535353"/>
                </a:solidFill>
                <a:latin typeface="Calibri" pitchFamily="-72" charset="0"/>
                <a:sym typeface="Wingdings" pitchFamily="-72" charset="2"/>
              </a:rPr>
              <a:t>     Your Risks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677232" y="402472"/>
            <a:ext cx="62603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  <a:t>Why Do Employers Need </a:t>
            </a:r>
            <a:br>
              <a:rPr lang="en-US" sz="3100" b="1" dirty="0">
                <a:solidFill>
                  <a:srgbClr val="535353"/>
                </a:solidFill>
                <a:latin typeface="Calibri" pitchFamily="-72" charset="0"/>
              </a:rPr>
            </a:br>
            <a:r>
              <a:rPr lang="en-US" sz="3100" b="1" dirty="0" err="1">
                <a:solidFill>
                  <a:srgbClr val="A9C571"/>
                </a:solidFill>
                <a:latin typeface="Calibri" pitchFamily="-72" charset="0"/>
              </a:rPr>
              <a:t>Compliance</a:t>
            </a:r>
            <a:r>
              <a:rPr lang="en-US" sz="3100" dirty="0" err="1">
                <a:solidFill>
                  <a:srgbClr val="535353"/>
                </a:solidFill>
                <a:latin typeface="Calibri" pitchFamily="-72" charset="0"/>
              </a:rPr>
              <a:t>dashboard</a:t>
            </a:r>
            <a:r>
              <a:rPr lang="en-US" sz="3200" b="1" dirty="0">
                <a:solidFill>
                  <a:srgbClr val="535353"/>
                </a:solidFill>
                <a:latin typeface="Calibri" pitchFamily="-72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itchFamily="-72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111008" y="6172200"/>
            <a:ext cx="17037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57463" y="201168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512257"/>
            <a:ext cx="658653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7463" y="1983504"/>
            <a:ext cx="6257329" cy="25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/>
                </a:solidFill>
                <a:latin typeface="+mn-lt"/>
              </a:rPr>
              <a:t>You need to know…</a:t>
            </a:r>
          </a:p>
          <a:p>
            <a:endParaRPr lang="en-US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</a:rPr>
              <a:t>Participants, beneficiaries, and fiduciaries can </a:t>
            </a:r>
            <a:r>
              <a:rPr lang="en-US" b="1" dirty="0" smtClean="0">
                <a:latin typeface="+mn-lt"/>
              </a:rPr>
              <a:t>file lawsuits</a:t>
            </a:r>
            <a:r>
              <a:rPr lang="en-US" dirty="0" smtClean="0">
                <a:latin typeface="+mn-lt"/>
              </a:rPr>
              <a:t> to enforce ERISA. </a:t>
            </a:r>
          </a:p>
          <a:p>
            <a:pPr marL="342900" indent="-342900">
              <a:lnSpc>
                <a:spcPct val="9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Lawsuits arising from benefit denials often </a:t>
            </a:r>
            <a:r>
              <a:rPr lang="en-US" b="1" dirty="0" smtClean="0">
                <a:latin typeface="+mn-lt"/>
              </a:rPr>
              <a:t>hinge on compliance obligations</a:t>
            </a:r>
            <a:r>
              <a:rPr lang="en-US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1121</Words>
  <Application>Microsoft Macintosh PowerPoint</Application>
  <PresentationFormat>On-screen Show (4:3)</PresentationFormat>
  <Paragraphs>229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Collective Alternative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Parker</dc:creator>
  <cp:lastModifiedBy>Amanda Parker</cp:lastModifiedBy>
  <cp:revision>60</cp:revision>
  <dcterms:created xsi:type="dcterms:W3CDTF">2012-11-19T18:13:33Z</dcterms:created>
  <dcterms:modified xsi:type="dcterms:W3CDTF">2012-11-19T18:14:44Z</dcterms:modified>
</cp:coreProperties>
</file>