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499" r:id="rId2"/>
    <p:sldId id="455" r:id="rId3"/>
    <p:sldId id="411" r:id="rId4"/>
    <p:sldId id="420" r:id="rId5"/>
    <p:sldId id="444" r:id="rId6"/>
    <p:sldId id="424" r:id="rId7"/>
    <p:sldId id="451" r:id="rId8"/>
    <p:sldId id="425" r:id="rId9"/>
    <p:sldId id="427" r:id="rId10"/>
    <p:sldId id="428" r:id="rId11"/>
    <p:sldId id="426" r:id="rId12"/>
    <p:sldId id="429" r:id="rId13"/>
    <p:sldId id="432" r:id="rId14"/>
    <p:sldId id="497" r:id="rId15"/>
    <p:sldId id="430" r:id="rId16"/>
    <p:sldId id="433" r:id="rId17"/>
    <p:sldId id="437" r:id="rId18"/>
    <p:sldId id="435" r:id="rId19"/>
    <p:sldId id="450" r:id="rId20"/>
    <p:sldId id="436" r:id="rId21"/>
    <p:sldId id="438" r:id="rId22"/>
    <p:sldId id="441" r:id="rId23"/>
    <p:sldId id="447" r:id="rId24"/>
    <p:sldId id="439" r:id="rId25"/>
    <p:sldId id="445" r:id="rId26"/>
    <p:sldId id="440" r:id="rId27"/>
    <p:sldId id="446" r:id="rId28"/>
    <p:sldId id="452" r:id="rId29"/>
    <p:sldId id="453" r:id="rId30"/>
    <p:sldId id="449" r:id="rId31"/>
    <p:sldId id="443" r:id="rId32"/>
    <p:sldId id="493" r:id="rId33"/>
    <p:sldId id="471" r:id="rId34"/>
    <p:sldId id="467" r:id="rId35"/>
    <p:sldId id="456" r:id="rId36"/>
    <p:sldId id="457" r:id="rId37"/>
    <p:sldId id="474" r:id="rId38"/>
    <p:sldId id="459" r:id="rId39"/>
    <p:sldId id="460" r:id="rId40"/>
    <p:sldId id="462" r:id="rId41"/>
    <p:sldId id="465" r:id="rId42"/>
    <p:sldId id="464" r:id="rId43"/>
    <p:sldId id="466" r:id="rId44"/>
    <p:sldId id="46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495" r:id="rId54"/>
    <p:sldId id="481" r:id="rId55"/>
    <p:sldId id="482" r:id="rId56"/>
    <p:sldId id="483" r:id="rId57"/>
    <p:sldId id="484" r:id="rId58"/>
    <p:sldId id="485" r:id="rId59"/>
    <p:sldId id="486" r:id="rId60"/>
    <p:sldId id="487" r:id="rId61"/>
    <p:sldId id="488" r:id="rId62"/>
    <p:sldId id="496" r:id="rId63"/>
    <p:sldId id="489" r:id="rId64"/>
    <p:sldId id="490" r:id="rId65"/>
    <p:sldId id="491" r:id="rId6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8"/>
    <a:srgbClr val="98C21F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799" autoAdjust="0"/>
  </p:normalViewPr>
  <p:slideViewPr>
    <p:cSldViewPr snapToGrid="0" snapToObjects="1">
      <p:cViewPr varScale="1">
        <p:scale>
          <a:sx n="56" d="100"/>
          <a:sy n="56" d="100"/>
        </p:scale>
        <p:origin x="2218" y="4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28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A095-E772-4104-8F17-162C974C67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1DC9D-3614-4936-B773-DC468B9E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D4560E-B88C-4523-B6C3-3ACBE61A75D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036EE-D328-4F7D-B4D6-EA187F1B9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40A-496A-4816-9ED3-118E30D75F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5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5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2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8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64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0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18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7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6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96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67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26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90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59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62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40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5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4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40A-496A-4816-9ED3-118E30D75F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0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4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40A-496A-4816-9ED3-118E30D75F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0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20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77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05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8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5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98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48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8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15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97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40A-496A-4816-9ED3-118E30D75F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1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948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72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63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1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245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1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318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40A-496A-4816-9ED3-118E30D75F7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05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80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5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64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8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80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6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11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33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560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56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426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789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0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6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36EE-D328-4F7D-B4D6-EA187F1B9E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0"/>
            <a:ext cx="4953000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4400550"/>
            <a:ext cx="18288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885DE0-6CFA-7B47-B8F4-231D0427D8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4496" y="4767263"/>
            <a:ext cx="17633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9298-F000-0145-BF0E-295773925C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77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laws/regulations/ada-wellness-notice.cf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sites/default/files/ebsa/researchers/analysis/health-and-welfare/workplacewellnessstudyfinal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kff.org/health-costs/report/2016-employer-health-benefits-survey/" TargetMode="External"/><Relationship Id="rId4" Type="http://schemas.openxmlformats.org/officeDocument/2006/relationships/hyperlink" Target="https://www.dol.gov/sites/default/files/ebsa/researchers/analysis/health-and-welfare/WellnessStudyFinal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Marketing\Logos\1 Compliancedashboard\1 CD LOGOS\CD logo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3" y="1063688"/>
            <a:ext cx="45783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" y="2418000"/>
            <a:ext cx="9144001" cy="2725499"/>
            <a:chOff x="-1" y="2418000"/>
            <a:chExt cx="9144001" cy="2725499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2418000"/>
              <a:ext cx="9144001" cy="2725499"/>
              <a:chOff x="-1" y="2418000"/>
              <a:chExt cx="9144001" cy="272549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2418000"/>
                <a:ext cx="9144000" cy="2725499"/>
              </a:xfrm>
              <a:prstGeom prst="rect">
                <a:avLst/>
              </a:prstGeom>
              <a:solidFill>
                <a:srgbClr val="007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14"/>
              <p:cNvSpPr>
                <a:spLocks noChangeArrowheads="1"/>
              </p:cNvSpPr>
              <p:nvPr/>
            </p:nvSpPr>
            <p:spPr bwMode="auto">
              <a:xfrm>
                <a:off x="-1" y="2606221"/>
                <a:ext cx="8912861" cy="477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ct val="80000"/>
                  </a:spcBef>
                </a:pPr>
                <a:r>
                  <a:rPr lang="en-US" sz="4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Wellness Plan Considerations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-1" y="3596083"/>
              <a:ext cx="9143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www.compliancedashboard.net/truenorth-seminar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dbond@compliancedashboard.net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5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49107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Cafeteria Plans: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Premium Credit or FSA Contribution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Nondiscrimination Testing: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FSA Contributions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 Affordability, MV and GF Status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W-2 Reporting: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Cost of Wellness Program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IRS: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Taxation of Gifts or Prizes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Other Considerations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29745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GHP if provide more than first aid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Excepted Benefit, but not from HIPAA Privacy &amp; Security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First Dollar Coverage?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On-Site Clinics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Rabbit Trail</a:t>
            </a:r>
          </a:p>
        </p:txBody>
      </p:sp>
    </p:spTree>
    <p:extLst>
      <p:ext uri="{BB962C8B-B14F-4D97-AF65-F5344CB8AC3E}">
        <p14:creationId xmlns:p14="http://schemas.microsoft.com/office/powerpoint/2010/main" val="28797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Prohibits charging different premium based on “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health factor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Excepted Benefit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Only if stand-alone and not GHP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Wellness Exception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discriminate based on meeting requirements of wellness program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General Regulation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</p:spTree>
    <p:extLst>
      <p:ext uri="{BB962C8B-B14F-4D97-AF65-F5344CB8AC3E}">
        <p14:creationId xmlns:p14="http://schemas.microsoft.com/office/powerpoint/2010/main" val="29984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D55FE3-A684-4F67-B906-AA801A0EA011}"/>
              </a:ext>
            </a:extLst>
          </p:cNvPr>
          <p:cNvGrpSpPr/>
          <p:nvPr/>
        </p:nvGrpSpPr>
        <p:grpSpPr>
          <a:xfrm>
            <a:off x="1001935" y="1031736"/>
            <a:ext cx="7371268" cy="2972136"/>
            <a:chOff x="1427110" y="1031736"/>
            <a:chExt cx="7371268" cy="29721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3C1C33-DCDB-4755-AC0A-734BEAA82A0B}"/>
                </a:ext>
              </a:extLst>
            </p:cNvPr>
            <p:cNvGrpSpPr/>
            <p:nvPr/>
          </p:nvGrpSpPr>
          <p:grpSpPr>
            <a:xfrm>
              <a:off x="1427110" y="1031736"/>
              <a:ext cx="2455818" cy="1230692"/>
              <a:chOff x="542108" y="956890"/>
              <a:chExt cx="2455818" cy="1230692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AC7E6F-EFD5-4ACD-ACEF-18A8A8FD6F9C}"/>
                  </a:ext>
                </a:extLst>
              </p:cNvPr>
              <p:cNvSpPr txBox="1"/>
              <p:nvPr/>
            </p:nvSpPr>
            <p:spPr>
              <a:xfrm>
                <a:off x="587829" y="1312371"/>
                <a:ext cx="236437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/>
                  <a:t>Participatory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59096B-F0B5-458B-A840-C68E75788944}"/>
                  </a:ext>
                </a:extLst>
              </p:cNvPr>
              <p:cNvSpPr/>
              <p:nvPr/>
            </p:nvSpPr>
            <p:spPr>
              <a:xfrm>
                <a:off x="542108" y="956890"/>
                <a:ext cx="2455818" cy="1230692"/>
              </a:xfrm>
              <a:prstGeom prst="rect">
                <a:avLst/>
              </a:prstGeom>
              <a:noFill/>
              <a:ln>
                <a:solidFill>
                  <a:srgbClr val="0077A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3E40B2-8810-4232-8DBB-06DF10DFF429}"/>
                </a:ext>
              </a:extLst>
            </p:cNvPr>
            <p:cNvGrpSpPr/>
            <p:nvPr/>
          </p:nvGrpSpPr>
          <p:grpSpPr>
            <a:xfrm>
              <a:off x="5239834" y="1031736"/>
              <a:ext cx="2455818" cy="1230692"/>
              <a:chOff x="4099560" y="967169"/>
              <a:chExt cx="2455818" cy="12306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DA667C-6E51-409C-8336-40A23A4B1109}"/>
                  </a:ext>
                </a:extLst>
              </p:cNvPr>
              <p:cNvSpPr/>
              <p:nvPr/>
            </p:nvSpPr>
            <p:spPr>
              <a:xfrm>
                <a:off x="4099560" y="967169"/>
                <a:ext cx="2455818" cy="1230692"/>
              </a:xfrm>
              <a:prstGeom prst="rect">
                <a:avLst/>
              </a:prstGeom>
              <a:noFill/>
              <a:ln>
                <a:solidFill>
                  <a:srgbClr val="0077A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D482D0-7BCD-4A0D-A8C7-E583731EBE2D}"/>
                  </a:ext>
                </a:extLst>
              </p:cNvPr>
              <p:cNvSpPr txBox="1"/>
              <p:nvPr/>
            </p:nvSpPr>
            <p:spPr>
              <a:xfrm>
                <a:off x="4145280" y="1167016"/>
                <a:ext cx="236437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/>
                  <a:t>Health Contingent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9C0B3C-C016-40AD-8909-ADEBA9774A72}"/>
                </a:ext>
              </a:extLst>
            </p:cNvPr>
            <p:cNvGrpSpPr/>
            <p:nvPr/>
          </p:nvGrpSpPr>
          <p:grpSpPr>
            <a:xfrm>
              <a:off x="4182830" y="3010042"/>
              <a:ext cx="2114007" cy="993830"/>
              <a:chOff x="2917370" y="2846650"/>
              <a:chExt cx="2114007" cy="99383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A84766-51DA-4192-99E5-4EE45AD57BB3}"/>
                  </a:ext>
                </a:extLst>
              </p:cNvPr>
              <p:cNvSpPr/>
              <p:nvPr/>
            </p:nvSpPr>
            <p:spPr>
              <a:xfrm>
                <a:off x="2917370" y="2846650"/>
                <a:ext cx="2114007" cy="993830"/>
              </a:xfrm>
              <a:prstGeom prst="rect">
                <a:avLst/>
              </a:prstGeom>
              <a:noFill/>
              <a:ln>
                <a:solidFill>
                  <a:srgbClr val="0077A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0559B-EF82-4A47-82B6-3EAC6470FABF}"/>
                  </a:ext>
                </a:extLst>
              </p:cNvPr>
              <p:cNvSpPr txBox="1"/>
              <p:nvPr/>
            </p:nvSpPr>
            <p:spPr>
              <a:xfrm>
                <a:off x="2917370" y="3128121"/>
                <a:ext cx="2114007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200" dirty="0"/>
                  <a:t>Activity Only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D8B6E3-572F-4147-821A-07CABFEF3B07}"/>
                </a:ext>
              </a:extLst>
            </p:cNvPr>
            <p:cNvGrpSpPr/>
            <p:nvPr/>
          </p:nvGrpSpPr>
          <p:grpSpPr>
            <a:xfrm>
              <a:off x="6684370" y="3010042"/>
              <a:ext cx="2114008" cy="993830"/>
              <a:chOff x="5917472" y="2846649"/>
              <a:chExt cx="2114008" cy="99383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F2B068-8F5A-436D-BAF1-B0DD13D86743}"/>
                  </a:ext>
                </a:extLst>
              </p:cNvPr>
              <p:cNvSpPr/>
              <p:nvPr/>
            </p:nvSpPr>
            <p:spPr>
              <a:xfrm>
                <a:off x="5917473" y="2846649"/>
                <a:ext cx="2114007" cy="993830"/>
              </a:xfrm>
              <a:prstGeom prst="rect">
                <a:avLst/>
              </a:prstGeom>
              <a:noFill/>
              <a:ln>
                <a:solidFill>
                  <a:srgbClr val="0077A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4A2EDC-17FB-46B5-B650-AF90CD655BF7}"/>
                  </a:ext>
                </a:extLst>
              </p:cNvPr>
              <p:cNvSpPr txBox="1"/>
              <p:nvPr/>
            </p:nvSpPr>
            <p:spPr>
              <a:xfrm>
                <a:off x="5917472" y="2958844"/>
                <a:ext cx="211400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200" dirty="0"/>
                  <a:t>Outcome-Based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6DE88B-A351-44EF-A6C4-1B1A8B7CF3C6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5239833" y="2821577"/>
              <a:ext cx="1" cy="18846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AF1623-C723-46F4-83CC-99A5F4F35F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1372" y="2827095"/>
              <a:ext cx="1" cy="18846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2C898D-ED3F-4CAF-8688-85E10D61D916}"/>
                </a:ext>
              </a:extLst>
            </p:cNvPr>
            <p:cNvCxnSpPr/>
            <p:nvPr/>
          </p:nvCxnSpPr>
          <p:spPr>
            <a:xfrm>
              <a:off x="5239833" y="2821577"/>
              <a:ext cx="2501540" cy="551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79A0A9-3DF3-4569-A9E2-77D2A7942F95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6467742" y="2262428"/>
              <a:ext cx="1" cy="55914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54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49284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Incentive solely for participation or no incentive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Incentive Limit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(except, see ADA)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include HRA or diagnostic screening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HRA can include questions regarding health status 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Participatory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</p:spTree>
    <p:extLst>
      <p:ext uri="{BB962C8B-B14F-4D97-AF65-F5344CB8AC3E}">
        <p14:creationId xmlns:p14="http://schemas.microsoft.com/office/powerpoint/2010/main" val="28269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66401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must satisfy standard related to health factor for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incentive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Earned once a year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Combined rewards: 30% of coverage (+20% tobacco)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Designed to promote health/prevent disease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Available to all similarly situated employees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Reasonable alternatives disclosed in plan materials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Health-Contingent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</p:spTree>
    <p:extLst>
      <p:ext uri="{BB962C8B-B14F-4D97-AF65-F5344CB8AC3E}">
        <p14:creationId xmlns:p14="http://schemas.microsoft.com/office/powerpoint/2010/main" val="4068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66401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Activity Only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Walking, diet or exercise program without regard to outcome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Outcome-Based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Test screening then attainment of target outcome or not smoking</a:t>
            </a:r>
          </a:p>
          <a:p>
            <a:pPr marL="914400" lvl="1" indent="-4572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Activity-Only vs Outcome-Based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chart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Health-Contingent Program – Two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</p:spTree>
    <p:extLst>
      <p:ext uri="{BB962C8B-B14F-4D97-AF65-F5344CB8AC3E}">
        <p14:creationId xmlns:p14="http://schemas.microsoft.com/office/powerpoint/2010/main" val="14311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66401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Activity Only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Unreasonably difficult due to medical condition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Medically inadvisable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Outcome-Based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Allowed regardless of whether it was unreasonably difficult due medically inadvisable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Reasonable Alternative Standards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Nondiscrimination (as Amended by ACA)</a:t>
            </a:r>
          </a:p>
        </p:txBody>
      </p:sp>
    </p:spTree>
    <p:extLst>
      <p:ext uri="{BB962C8B-B14F-4D97-AF65-F5344CB8AC3E}">
        <p14:creationId xmlns:p14="http://schemas.microsoft.com/office/powerpoint/2010/main" val="18097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Cannot discriminate against an individual with a disability in regard to a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fringe benefit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Reasonable accommodations for individuals with a disability to have equal access to fringe benefits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Cannot make disability related inquiries or require medical examination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General Regulation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13072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46748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is a disability related inquiry under ADA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Likely to elicit information about a disability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Questions about medical history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OK to ask about smoking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is a medical exam under ADA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Blood draw or other tests to detect high blood pressure, high cholesterol, or diabetes.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Measuring waistline OK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ADA Considerations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31374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71% Have a Wellness Benefit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59% Have A General Wellness Program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24% Increased Wellness Benefits (Highest)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SHRM 2017 Employee Benefits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Why Wellness?</a:t>
            </a:r>
          </a:p>
        </p:txBody>
      </p:sp>
    </p:spTree>
    <p:extLst>
      <p:ext uri="{BB962C8B-B14F-4D97-AF65-F5344CB8AC3E}">
        <p14:creationId xmlns:p14="http://schemas.microsoft.com/office/powerpoint/2010/main" val="1812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Permits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voluntary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medical examinations and medical histories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But, the Employer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Cannot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Require participation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Deny access to GHP, or limit coverage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Retaliate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Make incentive coercive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Voluntary Wellness Program Exception (not in HIPAA)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22633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GHP and makes disability-related inquiry or medical exam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Incentive Limit: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30% of total cost of coverage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Includes HIPAA Participatory Programs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Actual cost of coverage required to participate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Otherwise, lowest cost option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Reasonable accommodations to allow participation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Voluntary Wellness Program Exception (not in HIPAA)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38579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5755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Prohibits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collecting genetic information for determining eligibility for wellness rewards </a:t>
            </a: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Impacts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HRAs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they cannot: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Ask about family medical history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Request genetic information for enrollment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Provide rewards to collect genetic information;</a:t>
            </a: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Consider two distinct HRAs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Title I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Genetic Information Nondiscrimination Act (GINA)</a:t>
            </a:r>
          </a:p>
        </p:txBody>
      </p:sp>
    </p:spTree>
    <p:extLst>
      <p:ext uri="{BB962C8B-B14F-4D97-AF65-F5344CB8AC3E}">
        <p14:creationId xmlns:p14="http://schemas.microsoft.com/office/powerpoint/2010/main" val="19890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46748"/>
            <a:ext cx="8522711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Unlawful to request, require, or purchase genetic information of an employee or family member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Includes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Wellness Exception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2016 GINA Amendments (effective Jan. 1, 2017)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Incentive: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30%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for spouses medical history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Employee incentive available whether or not answers genetic questions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Must be reasonably designed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Title II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Genetic Information Nondiscrimination Act (GINA)</a:t>
            </a:r>
          </a:p>
        </p:txBody>
      </p:sp>
    </p:spTree>
    <p:extLst>
      <p:ext uri="{BB962C8B-B14F-4D97-AF65-F5344CB8AC3E}">
        <p14:creationId xmlns:p14="http://schemas.microsoft.com/office/powerpoint/2010/main" val="6502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6882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disability related inquiry or medical exam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Follow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ADA incentive restrictions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inquiry/exam includes genetic information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Follow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GINA incentive restrictions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Otherwise, if GHP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Follow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HIPAA Nondiscrimination incentive restrictions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Decision Tree for Incentives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Regulations (see “HIPAA vs ADA” chart)</a:t>
            </a:r>
          </a:p>
        </p:txBody>
      </p:sp>
    </p:spTree>
    <p:extLst>
      <p:ext uri="{BB962C8B-B14F-4D97-AF65-F5344CB8AC3E}">
        <p14:creationId xmlns:p14="http://schemas.microsoft.com/office/powerpoint/2010/main" val="18492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HIPAA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Cost of coverage enrolled 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Employee Only or Family Coverage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ADA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Cost of Employee Only coverage</a:t>
            </a: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Self-Insured Plans?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How to Calculate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31038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HIPAA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Additional 20%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ADA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additional incentive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OK to ask about tobacco use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Testing for tobacco use is a medical exam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Smoking Cessation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HIPAA vs ADA</a:t>
            </a:r>
          </a:p>
        </p:txBody>
      </p:sp>
    </p:spTree>
    <p:extLst>
      <p:ext uri="{BB962C8B-B14F-4D97-AF65-F5344CB8AC3E}">
        <p14:creationId xmlns:p14="http://schemas.microsoft.com/office/powerpoint/2010/main" val="34891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Triggered with Health Contingent Program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Describe availability for RAS in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all plan materials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 contact information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Recommendations of physician will be accommodated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Sample language available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HIPAA Health Contingent Programs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Notice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265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82845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Triggered with voluntary HRA or medical examination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that information will be used, shared, and kept confidential 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 or after 1/1/2017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Provide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before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collection of information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3"/>
              </a:rPr>
              <a:t>Sample Notice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available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ADA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Notice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173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Triggered when seek genetic information or family medical history from spouse.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How genetic information will be obtain, used, and restricted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knowing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written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and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voluntary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authorization from  spouse before completion of HRA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GINA Spousal Notice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Notice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193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97679" y="785467"/>
            <a:ext cx="838162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Everyone Loves Them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No One Understands the Rules!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Federal Agencies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Federal Courts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Tx/>
              <a:buChar char="•"/>
            </a:pPr>
            <a:endParaRPr lang="en-US" sz="30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Why Wellness?</a:t>
            </a:r>
          </a:p>
        </p:txBody>
      </p:sp>
    </p:spTree>
    <p:extLst>
      <p:ext uri="{BB962C8B-B14F-4D97-AF65-F5344CB8AC3E}">
        <p14:creationId xmlns:p14="http://schemas.microsoft.com/office/powerpoint/2010/main" val="38850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wellness protected by ADA safe harbor?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Some courts say yes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EEOC says NO!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AARP v. EEOC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Generally, wellness cannot be condition of employment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Court Cases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1372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Helpful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1DE36A-6AF4-4A7E-B176-ADEE17936003}"/>
              </a:ext>
            </a:extLst>
          </p:cNvPr>
          <p:cNvSpPr/>
          <p:nvPr/>
        </p:nvSpPr>
        <p:spPr>
          <a:xfrm>
            <a:off x="320843" y="960170"/>
            <a:ext cx="86251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RAND Workplace Wellness Study and Report.</a:t>
            </a:r>
          </a:p>
          <a:p>
            <a:r>
              <a:rPr lang="en-US" u="sng" dirty="0">
                <a:solidFill>
                  <a:srgbClr val="0077A8"/>
                </a:solidFill>
                <a:hlinkClick r:id="rId3"/>
              </a:rPr>
              <a:t>https://www.dol.gov/sites/default/files/ebsa/researchers/analysis/health-and-welfare/workplacewellnessstudyfinal.pdf</a:t>
            </a:r>
            <a:endParaRPr lang="en-US" u="sng" dirty="0">
              <a:solidFill>
                <a:srgbClr val="0077A8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Workplace Wellness Programs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Offered, Participation, and Incentives</a:t>
            </a:r>
          </a:p>
          <a:p>
            <a:r>
              <a:rPr lang="en-US" dirty="0">
                <a:hlinkClick r:id="rId4"/>
              </a:rPr>
              <a:t>https://www.dol.gov/sites/default/files/ebsa/researchers/analysis/health-and-welfare/WellnessStudyFinal.pdf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Kaiser Family Foundation/Health Research &amp; Educational Trust, 2016 Employer Health Benefits Survey</a:t>
            </a:r>
          </a:p>
          <a:p>
            <a:r>
              <a:rPr lang="en-US" dirty="0">
                <a:hlinkClick r:id="rId5"/>
              </a:rPr>
              <a:t>http://www.kff.org/health-costs/report/2016-employer-health-benefits-survey/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Marketing\Logos\1 Compliancedashboard\1 CD LOGOS\CD logo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3" y="1063688"/>
            <a:ext cx="45783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2418000"/>
            <a:ext cx="9144001" cy="2725499"/>
            <a:chOff x="-1" y="2418000"/>
            <a:chExt cx="9144001" cy="2725499"/>
          </a:xfrm>
        </p:grpSpPr>
        <p:sp>
          <p:nvSpPr>
            <p:cNvPr id="3" name="Rectangle 2"/>
            <p:cNvSpPr/>
            <p:nvPr/>
          </p:nvSpPr>
          <p:spPr>
            <a:xfrm>
              <a:off x="0" y="2418000"/>
              <a:ext cx="9144000" cy="2725499"/>
            </a:xfrm>
            <a:prstGeom prst="rect">
              <a:avLst/>
            </a:prstGeom>
            <a:solidFill>
              <a:srgbClr val="00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-1" y="2606221"/>
              <a:ext cx="8912861" cy="47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8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Employer Size &amp; </a:t>
              </a:r>
              <a:b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Compliance Laws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7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B0B1E-AAA3-447B-B678-334707BABF87}"/>
              </a:ext>
            </a:extLst>
          </p:cNvPr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Employee Counts  (See “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Counting Methods”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48CF94-8404-4C6F-8D6E-B2AD8DC06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81992"/>
              </p:ext>
            </p:extLst>
          </p:nvPr>
        </p:nvGraphicFramePr>
        <p:xfrm>
          <a:off x="0" y="543209"/>
          <a:ext cx="9144000" cy="4097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16430">
                  <a:extLst>
                    <a:ext uri="{9D8B030D-6E8A-4147-A177-3AD203B41FA5}">
                      <a16:colId xmlns:a16="http://schemas.microsoft.com/office/drawing/2014/main" val="3265960366"/>
                    </a:ext>
                  </a:extLst>
                </a:gridCol>
                <a:gridCol w="6727570">
                  <a:extLst>
                    <a:ext uri="{9D8B030D-6E8A-4147-A177-3AD203B41FA5}">
                      <a16:colId xmlns:a16="http://schemas.microsoft.com/office/drawing/2014/main" val="2165295458"/>
                    </a:ext>
                  </a:extLst>
                </a:gridCol>
              </a:tblGrid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Regulation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67655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ERISA or PHSA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72034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Title VII, PDA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76078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ADA, GINA, ADEA, COBRA, Medicare 2</a:t>
                      </a:r>
                      <a:r>
                        <a:rPr lang="en-US" baseline="30000" dirty="0"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 Payer (Age)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149430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FMLA, ALE under ACA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1178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MHPAEA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875246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Form 5500, Medicare 2</a:t>
                      </a:r>
                      <a:r>
                        <a:rPr lang="en-US" baseline="30000" dirty="0"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 Payer (Disability)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42182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250 (W-2s)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Report Cost of Health Benefits on W-2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05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59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Marketing\Logos\1 Compliancedashboard\1 CD LOGOS\CD logo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3" y="1063688"/>
            <a:ext cx="45783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2418000"/>
            <a:ext cx="9144001" cy="2725499"/>
            <a:chOff x="-1" y="2418000"/>
            <a:chExt cx="9144001" cy="2725499"/>
          </a:xfrm>
        </p:grpSpPr>
        <p:sp>
          <p:nvSpPr>
            <p:cNvPr id="3" name="Rectangle 2"/>
            <p:cNvSpPr/>
            <p:nvPr/>
          </p:nvSpPr>
          <p:spPr>
            <a:xfrm>
              <a:off x="0" y="2418000"/>
              <a:ext cx="9144000" cy="2725499"/>
            </a:xfrm>
            <a:prstGeom prst="rect">
              <a:avLst/>
            </a:prstGeom>
            <a:solidFill>
              <a:srgbClr val="00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-1" y="2606221"/>
              <a:ext cx="8912861" cy="47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8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Measurement &amp; Stability Periods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1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(Presidents) Executive Order does not change the law; the legislative provisions of the ACA are still in force until changed by the Congress, and taxpayers remain required to follow the law and pay what they may owe.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lvl="8">
              <a:lnSpc>
                <a:spcPct val="8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Denise Trujillo</a:t>
            </a:r>
          </a:p>
          <a:p>
            <a:pPr lvl="8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Branch Chief,</a:t>
            </a:r>
          </a:p>
          <a:p>
            <a:pPr lvl="8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Health and Welfare Branch,</a:t>
            </a:r>
          </a:p>
          <a:p>
            <a:pPr lvl="8">
              <a:lnSpc>
                <a:spcPct val="8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Office of Associate Chief Counsel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Word From the IRS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Relief From the ACA?</a:t>
            </a:r>
          </a:p>
        </p:txBody>
      </p:sp>
    </p:spTree>
    <p:extLst>
      <p:ext uri="{BB962C8B-B14F-4D97-AF65-F5344CB8AC3E}">
        <p14:creationId xmlns:p14="http://schemas.microsoft.com/office/powerpoint/2010/main" val="14978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Dropping employer coverage to enroll in exchange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Offer of Coverage by the first payroll period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Penalties for ALEs with fewer than 100 FTEs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Reduced Penalties for ALEs with greater than 100 FTEs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Offer to 70% of FTEs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Has Come to An End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Transitional Relief</a:t>
            </a:r>
          </a:p>
        </p:txBody>
      </p:sp>
    </p:spTree>
    <p:extLst>
      <p:ext uri="{BB962C8B-B14F-4D97-AF65-F5344CB8AC3E}">
        <p14:creationId xmlns:p14="http://schemas.microsoft.com/office/powerpoint/2010/main" val="19326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00880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Subsection (a) Penalty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FTEs (minus 30) X $2,260 (2017)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at least one full-time employee obtains subsidized Exchange coverage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What Are The Risks?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Measurement and Stability</a:t>
            </a:r>
          </a:p>
        </p:txBody>
      </p:sp>
    </p:spTree>
    <p:extLst>
      <p:ext uri="{BB962C8B-B14F-4D97-AF65-F5344CB8AC3E}">
        <p14:creationId xmlns:p14="http://schemas.microsoft.com/office/powerpoint/2010/main" val="6852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FTE for ALE Does Not Equal FTE for reporting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Must use 130 hours per month as the only basis to identify full-time employees.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Four categories of employees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Hour of Service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change counting method each calendar year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Unique Counting Methods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Determining FTEs for Offer of Coverage</a:t>
            </a:r>
          </a:p>
        </p:txBody>
      </p:sp>
    </p:spTree>
    <p:extLst>
      <p:ext uri="{BB962C8B-B14F-4D97-AF65-F5344CB8AC3E}">
        <p14:creationId xmlns:p14="http://schemas.microsoft.com/office/powerpoint/2010/main" val="1913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May use different methods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May use successive one-week periods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Limited non-assessment period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Coordinate with 90 day waiting period</a:t>
            </a:r>
          </a:p>
          <a:p>
            <a:pPr marL="457200" indent="-4572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See “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Monthly Measurement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” chart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Count Hours for Each Month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Monthly Measurement Method</a:t>
            </a:r>
          </a:p>
        </p:txBody>
      </p:sp>
    </p:spTree>
    <p:extLst>
      <p:ext uri="{BB962C8B-B14F-4D97-AF65-F5344CB8AC3E}">
        <p14:creationId xmlns:p14="http://schemas.microsoft.com/office/powerpoint/2010/main" val="40920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EEOC’s incentive level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Not Well-Reasoned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makes 30% incentive voluntary?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Remanded back to EEOC for consideration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Still the Law of the Land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AARP v. EEOC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6148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Employer’s reasonable expectations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New vs. Ongoing – Variable Hour vs. Seasonal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Penalties during Initial Measurement Period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Limited non-assessment period (coordinate with 90 day)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See “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Monthly Measurement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” chart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Variable-Hour Employees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Look Back Method</a:t>
            </a:r>
          </a:p>
        </p:txBody>
      </p:sp>
    </p:spTree>
    <p:extLst>
      <p:ext uri="{BB962C8B-B14F-4D97-AF65-F5344CB8AC3E}">
        <p14:creationId xmlns:p14="http://schemas.microsoft.com/office/powerpoint/2010/main" val="33587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Break of 13 (26) or more consecutive weeks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Rule of Parity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Unpaid Leave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FMLA - USERRA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Breaks in Service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Look Back Method</a:t>
            </a:r>
          </a:p>
        </p:txBody>
      </p:sp>
    </p:spTree>
    <p:extLst>
      <p:ext uri="{BB962C8B-B14F-4D97-AF65-F5344CB8AC3E}">
        <p14:creationId xmlns:p14="http://schemas.microsoft.com/office/powerpoint/2010/main" val="938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COBRA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Plan Eligibility vs Shared Responsibility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Delayed employer notice rule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Cafeteria Plans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Change in employment status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Must have other coverage</a:t>
            </a:r>
          </a:p>
          <a:p>
            <a:pPr marL="914400" lvl="1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Requires plan amendment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Interaction with Other Regulations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Look Back Method</a:t>
            </a:r>
          </a:p>
        </p:txBody>
      </p:sp>
    </p:spTree>
    <p:extLst>
      <p:ext uri="{BB962C8B-B14F-4D97-AF65-F5344CB8AC3E}">
        <p14:creationId xmlns:p14="http://schemas.microsoft.com/office/powerpoint/2010/main" val="36305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rules for hours tracked, but may be helpful in dispute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Consistency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with Plan Document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Sample FTE policy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Documentation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Counting Methods</a:t>
            </a:r>
          </a:p>
        </p:txBody>
      </p:sp>
    </p:spTree>
    <p:extLst>
      <p:ext uri="{BB962C8B-B14F-4D97-AF65-F5344CB8AC3E}">
        <p14:creationId xmlns:p14="http://schemas.microsoft.com/office/powerpoint/2010/main" val="20910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 should have legitimate business reason in reclassifying employees causing loss of benefits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Also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Whistleblower Act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Cannot retaliate because of premium credit</a:t>
            </a:r>
          </a:p>
          <a:p>
            <a:pPr marL="914400" lvl="1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May include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possibility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of receiving a premium credit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Fiduciary Responsibility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Remember ERISA Section 510</a:t>
            </a:r>
          </a:p>
        </p:txBody>
      </p:sp>
    </p:spTree>
    <p:extLst>
      <p:ext uri="{BB962C8B-B14F-4D97-AF65-F5344CB8AC3E}">
        <p14:creationId xmlns:p14="http://schemas.microsoft.com/office/powerpoint/2010/main" val="4190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Marketing\Logos\1 Compliancedashboard\1 CD LOGOS\CD logo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3" y="1063688"/>
            <a:ext cx="45783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2418000"/>
            <a:ext cx="9144001" cy="2725499"/>
            <a:chOff x="-1" y="2418000"/>
            <a:chExt cx="9144001" cy="2725499"/>
          </a:xfrm>
        </p:grpSpPr>
        <p:sp>
          <p:nvSpPr>
            <p:cNvPr id="3" name="Rectangle 2"/>
            <p:cNvSpPr/>
            <p:nvPr/>
          </p:nvSpPr>
          <p:spPr>
            <a:xfrm>
              <a:off x="0" y="2418000"/>
              <a:ext cx="9144000" cy="2725499"/>
            </a:xfrm>
            <a:prstGeom prst="rect">
              <a:avLst/>
            </a:prstGeom>
            <a:solidFill>
              <a:srgbClr val="00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-1" y="2606221"/>
              <a:ext cx="8912861" cy="47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8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Affordability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5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37407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Employee’s cost of self-only coverage cannot exceed a specified percentage of the employee’s household income.</a:t>
            </a:r>
          </a:p>
          <a:p>
            <a:pPr marL="1371600" lvl="2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2017: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9.69%</a:t>
            </a:r>
          </a:p>
          <a:p>
            <a:pPr marL="1371600" lvl="2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2018: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9.56%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Exchange Notice: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disclose whether coverage is Affordable </a:t>
            </a:r>
          </a:p>
          <a:p>
            <a:pPr>
              <a:lnSpc>
                <a:spcPct val="80000"/>
              </a:lnSpc>
              <a:spcBef>
                <a:spcPct val="80000"/>
              </a:spcBef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Regulation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</a:t>
            </a:r>
          </a:p>
        </p:txBody>
      </p:sp>
    </p:spTree>
    <p:extLst>
      <p:ext uri="{BB962C8B-B14F-4D97-AF65-F5344CB8AC3E}">
        <p14:creationId xmlns:p14="http://schemas.microsoft.com/office/powerpoint/2010/main" val="34185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00880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Subsection (b) Penalty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$3,390 (2017)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Per FTE employee that obtains subsidized Exchange coverage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Capped by amount of Subsection (a) Penalty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What Are The Risks?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</a:t>
            </a:r>
          </a:p>
        </p:txBody>
      </p:sp>
    </p:spTree>
    <p:extLst>
      <p:ext uri="{BB962C8B-B14F-4D97-AF65-F5344CB8AC3E}">
        <p14:creationId xmlns:p14="http://schemas.microsoft.com/office/powerpoint/2010/main" val="500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04379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Employers may only use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Offer FTEs and dependents opportunity to enroll in MEC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Coverage provides MV</a:t>
            </a:r>
          </a:p>
          <a:p>
            <a:pPr>
              <a:lnSpc>
                <a:spcPct val="80000"/>
              </a:lnSpc>
              <a:spcBef>
                <a:spcPts val="96"/>
              </a:spcBef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Apply to any reasonable category of employees if consistent</a:t>
            </a: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Employee can still get premium credit if eligible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Overview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 Safe Harbors</a:t>
            </a:r>
          </a:p>
        </p:txBody>
      </p:sp>
    </p:spTree>
    <p:extLst>
      <p:ext uri="{BB962C8B-B14F-4D97-AF65-F5344CB8AC3E}">
        <p14:creationId xmlns:p14="http://schemas.microsoft.com/office/powerpoint/2010/main" val="13081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Affordability based on Box 1 of W-2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Taxable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wages, bonuses, tips, and other compensation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Calculate after end of calendar year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W-2 wages can be adjusted to reflect period of coverage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W-2 Safe Harbor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 Safe Harbor #1</a:t>
            </a:r>
          </a:p>
        </p:txBody>
      </p:sp>
    </p:spTree>
    <p:extLst>
      <p:ext uri="{BB962C8B-B14F-4D97-AF65-F5344CB8AC3E}">
        <p14:creationId xmlns:p14="http://schemas.microsoft.com/office/powerpoint/2010/main" val="35367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49107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Excise taxes that must be self-reported on Form 8928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Discrimination lawsuits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Tax penalties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See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“Wellness Taxes and Penalties”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chart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What Are The Risks?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26167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Prospective, design-based method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Hourly Employees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Lowest rate as of 1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day of coverage or during any month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apply regardless of actual hours worked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Salaried Employees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Rate as of 1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day of coverage – not available if pay reduced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Rate of Pay Safe Harbor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 Safe Harbor #2</a:t>
            </a:r>
          </a:p>
        </p:txBody>
      </p:sp>
    </p:spTree>
    <p:extLst>
      <p:ext uri="{BB962C8B-B14F-4D97-AF65-F5344CB8AC3E}">
        <p14:creationId xmlns:p14="http://schemas.microsoft.com/office/powerpoint/2010/main" val="3466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Affordability based on 100% of poverty line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Wages are not considered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use guidelines in effect 6 months prior to plan year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Results in largest employer contribution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Federal Poverty Line Safe Harbor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 Safe Harbor #3</a:t>
            </a:r>
          </a:p>
        </p:txBody>
      </p:sp>
    </p:spTree>
    <p:extLst>
      <p:ext uri="{BB962C8B-B14F-4D97-AF65-F5344CB8AC3E}">
        <p14:creationId xmlns:p14="http://schemas.microsoft.com/office/powerpoint/2010/main" val="12787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7"/>
            <a:ext cx="1442643" cy="3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HSA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What’s Added to Employer Contributions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Impact of Other Contributions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71227-BC16-43D6-8DF7-DFB95DC08C73}"/>
              </a:ext>
            </a:extLst>
          </p:cNvPr>
          <p:cNvSpPr txBox="1"/>
          <p:nvPr/>
        </p:nvSpPr>
        <p:spPr>
          <a:xfrm>
            <a:off x="1606731" y="1286418"/>
            <a:ext cx="343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Not Included</a:t>
            </a:r>
            <a:endParaRPr lang="en-US" dirty="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C2E703C-58A7-4034-A214-BAD339B8C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07" y="1979549"/>
            <a:ext cx="1442643" cy="3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HRA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C1EB-1E75-42E3-8F69-9DAD2156E5DA}"/>
              </a:ext>
            </a:extLst>
          </p:cNvPr>
          <p:cNvSpPr txBox="1"/>
          <p:nvPr/>
        </p:nvSpPr>
        <p:spPr>
          <a:xfrm>
            <a:off x="1571895" y="1992044"/>
            <a:ext cx="694073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Included (integrated with non-HRA employer plan)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7CD1F6F-1F6B-4CE4-89D9-D9D19C31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07" y="2593379"/>
            <a:ext cx="3045022" cy="3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Health Flex Credits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9375C-DAA7-4EE1-8D92-4D66EF83C527}"/>
              </a:ext>
            </a:extLst>
          </p:cNvPr>
          <p:cNvSpPr txBox="1"/>
          <p:nvPr/>
        </p:nvSpPr>
        <p:spPr>
          <a:xfrm>
            <a:off x="3331029" y="2593379"/>
            <a:ext cx="694073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Included (non-health has transition relief)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E97C1F-7F76-48EA-8A4E-DEF804C6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07" y="3843870"/>
            <a:ext cx="3045022" cy="3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Opt-Out Payments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3451F7-2F0F-4955-AF2B-7AAEDE1AA6BA}"/>
              </a:ext>
            </a:extLst>
          </p:cNvPr>
          <p:cNvSpPr txBox="1"/>
          <p:nvPr/>
        </p:nvSpPr>
        <p:spPr>
          <a:xfrm>
            <a:off x="3331029" y="3843870"/>
            <a:ext cx="6940733" cy="68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Deducted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Unless Eligible Opt-Out or Transition Relief 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6B399FF-6E8A-48EF-818E-A3AF928A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3217382"/>
            <a:ext cx="3506574" cy="3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Wellness Incentives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C88675-7900-4B29-AB23-921D6CAE6A35}"/>
              </a:ext>
            </a:extLst>
          </p:cNvPr>
          <p:cNvSpPr txBox="1"/>
          <p:nvPr/>
        </p:nvSpPr>
        <p:spPr>
          <a:xfrm>
            <a:off x="3365865" y="3217382"/>
            <a:ext cx="694073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Tobacco only, even if not earned</a:t>
            </a:r>
          </a:p>
        </p:txBody>
      </p:sp>
    </p:spTree>
    <p:extLst>
      <p:ext uri="{BB962C8B-B14F-4D97-AF65-F5344CB8AC3E}">
        <p14:creationId xmlns:p14="http://schemas.microsoft.com/office/powerpoint/2010/main" val="2209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Marketing\Logos\1 Compliancedashboard\1 CD LOGOS\CD logo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3" y="1063688"/>
            <a:ext cx="45783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" y="2418000"/>
            <a:ext cx="9144001" cy="2725499"/>
            <a:chOff x="-1" y="2418000"/>
            <a:chExt cx="9144001" cy="2725499"/>
          </a:xfrm>
        </p:grpSpPr>
        <p:sp>
          <p:nvSpPr>
            <p:cNvPr id="3" name="Rectangle 2"/>
            <p:cNvSpPr/>
            <p:nvPr/>
          </p:nvSpPr>
          <p:spPr>
            <a:xfrm>
              <a:off x="0" y="2418000"/>
              <a:ext cx="9144000" cy="2725499"/>
            </a:xfrm>
            <a:prstGeom prst="rect">
              <a:avLst/>
            </a:prstGeom>
            <a:solidFill>
              <a:srgbClr val="00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-1" y="2606221"/>
              <a:ext cx="8912861" cy="47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8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Nondiscrimination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58396"/>
            <a:ext cx="8551695" cy="6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enough rank and file get into the plan?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72820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Eligibility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Testing Overview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9B941E2-6B48-485F-8119-51AF782E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1871587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Benefits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DE28895-4330-4D91-A6CA-EE6B71D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39" y="2986627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Utilization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2F51814-9647-4A15-9E73-5F6F754B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39" y="2297348"/>
            <a:ext cx="8551695" cy="6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Are rank and file offered fewer benefits under the plan?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9F7D3E1-F5F8-478F-854A-43525268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3384165"/>
            <a:ext cx="8551695" cy="6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 rank and file take fewer benefits under the plan?</a:t>
            </a:r>
          </a:p>
        </p:txBody>
      </p:sp>
    </p:spTree>
    <p:extLst>
      <p:ext uri="{BB962C8B-B14F-4D97-AF65-F5344CB8AC3E}">
        <p14:creationId xmlns:p14="http://schemas.microsoft.com/office/powerpoint/2010/main" val="8968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00880"/>
            <a:ext cx="8580270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Highly compensated or key employees 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Can lose tax advantage on:</a:t>
            </a:r>
          </a:p>
          <a:p>
            <a:pPr marL="1257300" lvl="2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Benefits paid under self-insured medical reimbursement plan</a:t>
            </a:r>
          </a:p>
          <a:p>
            <a:pPr marL="1257300" lvl="2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Premiums deducted from salary under a cafeteria plan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What Are The Risks?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Affordability</a:t>
            </a:r>
          </a:p>
        </p:txBody>
      </p:sp>
    </p:spTree>
    <p:extLst>
      <p:ext uri="{BB962C8B-B14F-4D97-AF65-F5344CB8AC3E}">
        <p14:creationId xmlns:p14="http://schemas.microsoft.com/office/powerpoint/2010/main" val="11553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05638"/>
            <a:ext cx="8551695" cy="19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Officer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More than 5% shareholder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Highly compensated ($120,000); or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Spouse or dependent of above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72820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Highly Compensated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39" y="9995"/>
            <a:ext cx="84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Prohibited Group-Section 125 (See “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Identifying HCIs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”)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DE28895-4330-4D91-A6CA-EE6B71D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39" y="2814677"/>
            <a:ext cx="8912861" cy="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Key Employee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9F7D3E1-F5F8-478F-854A-43525268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3259289"/>
            <a:ext cx="8551695" cy="12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Officer with compensation &gt; $175,000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5% owner 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1% owner with compensation &gt; $150,000.</a:t>
            </a:r>
          </a:p>
        </p:txBody>
      </p:sp>
    </p:spTree>
    <p:extLst>
      <p:ext uri="{BB962C8B-B14F-4D97-AF65-F5344CB8AC3E}">
        <p14:creationId xmlns:p14="http://schemas.microsoft.com/office/powerpoint/2010/main" val="5353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094626"/>
            <a:ext cx="8551695" cy="15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Self-Insured Medical, Dental, Vision Benefits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Health Flexible Spending Account (FSA)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DCAP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Group Term Life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Plans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39" y="9995"/>
            <a:ext cx="850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Section 105(h) (See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“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 Flowchart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”)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9B941E2-6B48-485F-8119-51AF782E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3010590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Tests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407946A-D8EC-4E63-8072-80B2F545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3458120"/>
            <a:ext cx="855169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Eligibility Test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Benefits Test</a:t>
            </a:r>
          </a:p>
        </p:txBody>
      </p:sp>
    </p:spTree>
    <p:extLst>
      <p:ext uri="{BB962C8B-B14F-4D97-AF65-F5344CB8AC3E}">
        <p14:creationId xmlns:p14="http://schemas.microsoft.com/office/powerpoint/2010/main" val="32794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0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no difference among employees in terms of: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Eligibility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Waiting Periods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Years of Service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Compensation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Maximum Reimbursements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Types of Expenses Reimbursed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Health FSAs Generally OK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Section 105(h)</a:t>
            </a:r>
          </a:p>
        </p:txBody>
      </p:sp>
    </p:spTree>
    <p:extLst>
      <p:ext uri="{BB962C8B-B14F-4D97-AF65-F5344CB8AC3E}">
        <p14:creationId xmlns:p14="http://schemas.microsoft.com/office/powerpoint/2010/main" val="26300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27282"/>
            <a:ext cx="8551695" cy="15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All plans paid through cafeteria plan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Includes Premium Only Plan (POP)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Safe Harbor available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Plans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851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Section 125  (See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“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 Flowchart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”)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9B941E2-6B48-485F-8119-51AF782E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2633069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Tests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407946A-D8EC-4E63-8072-80B2F545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3064271"/>
            <a:ext cx="8551695" cy="15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Eligibility Test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Contributions and Benefits Test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Key Employee Concentration Test</a:t>
            </a:r>
          </a:p>
        </p:txBody>
      </p:sp>
    </p:spTree>
    <p:extLst>
      <p:ext uri="{BB962C8B-B14F-4D97-AF65-F5344CB8AC3E}">
        <p14:creationId xmlns:p14="http://schemas.microsoft.com/office/powerpoint/2010/main" val="33625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Stand-Alone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Information or Activity Only - Voluntary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Medical Tests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HRA Doesn’t Ask Medical History or Genetic Information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Incentives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No Worries!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31865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05638"/>
            <a:ext cx="8551695" cy="19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Throughout the plan year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Generally before Section 125 Test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Recommended after business changes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72820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Section 105(h)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Timing for Tests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DE28895-4330-4D91-A6CA-EE6B71D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39" y="2489897"/>
            <a:ext cx="8912861" cy="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Section 125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9F7D3E1-F5F8-478F-854A-43525268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3" y="2934509"/>
            <a:ext cx="8551695" cy="16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Last day of the plan year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Recommended throughout the year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Both Tests: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Changes can’t be made after end of plan year</a:t>
            </a:r>
          </a:p>
        </p:txBody>
      </p:sp>
    </p:spTree>
    <p:extLst>
      <p:ext uri="{BB962C8B-B14F-4D97-AF65-F5344CB8AC3E}">
        <p14:creationId xmlns:p14="http://schemas.microsoft.com/office/powerpoint/2010/main" val="19113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Separate plans for separate employee groups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Exclusion of PT, seasonal or temps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Different entry requirements or rates for different groups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Contributions/benefits based on % of comp or years of service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One division of controlled group covered, but not another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Plan Design Red Flags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Testing</a:t>
            </a:r>
          </a:p>
        </p:txBody>
      </p:sp>
    </p:spTree>
    <p:extLst>
      <p:ext uri="{BB962C8B-B14F-4D97-AF65-F5344CB8AC3E}">
        <p14:creationId xmlns:p14="http://schemas.microsoft.com/office/powerpoint/2010/main" val="27558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Cafeteria Plan should allow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mid-year changes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OK with IRS if plan doc specifically allows change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Monitor benefits provided to Prohibited Group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Reduce HCI or Key salary reductions if needed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Changes can’t be made after end of plan year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Plan Design Consideration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Testing</a:t>
            </a:r>
          </a:p>
        </p:txBody>
      </p:sp>
    </p:spTree>
    <p:extLst>
      <p:ext uri="{BB962C8B-B14F-4D97-AF65-F5344CB8AC3E}">
        <p14:creationId xmlns:p14="http://schemas.microsoft.com/office/powerpoint/2010/main" val="42850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1721" y="127936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Only Benefit: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election between cash and the payment of the employee share of the premium for employer-provided health insurance.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Satisfies all requirements if passes Eligibility Test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All employees can participate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Same salary reductions for same benefits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Basic Requirements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POP Plan Safe Harbor</a:t>
            </a:r>
          </a:p>
        </p:txBody>
      </p:sp>
    </p:spTree>
    <p:extLst>
      <p:ext uri="{BB962C8B-B14F-4D97-AF65-F5344CB8AC3E}">
        <p14:creationId xmlns:p14="http://schemas.microsoft.com/office/powerpoint/2010/main" val="23308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5516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 Size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Eligibility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Anyone with 1,000 hours of service in previous year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Able to elect any benefit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Required Contribution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Non-HCI/Key: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2% of compensation; or lesser of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6% of compensation or double employee contribution</a:t>
            </a:r>
          </a:p>
          <a:p>
            <a:pPr marL="800100" lvl="1" indent="-342900">
              <a:lnSpc>
                <a:spcPct val="80000"/>
              </a:lnSpc>
              <a:spcBef>
                <a:spcPts val="96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Basic Requirements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Simple Cafeteria Plans (Safe Harbor)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0FB197C-77B8-4797-91FC-9C643920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602" y="1338299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Avg. 100 or fewer in past 2 year</a:t>
            </a:r>
            <a:endParaRPr lang="en-US" sz="24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264528"/>
            <a:ext cx="8551695" cy="310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Payroll vendors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Third-party Administrators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Certified Public Accountants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Insurers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Attorneys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72820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Assistance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Nondiscrimination Testing</a:t>
            </a:r>
          </a:p>
        </p:txBody>
      </p:sp>
    </p:spTree>
    <p:extLst>
      <p:ext uri="{BB962C8B-B14F-4D97-AF65-F5344CB8AC3E}">
        <p14:creationId xmlns:p14="http://schemas.microsoft.com/office/powerpoint/2010/main" val="18789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Provide integrated set of services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Almost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necessity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for robust wellness plan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Deal with many compliance issues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Business Associates for HIPAA Privacy and Security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But employer retains responsibility and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liability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Third Party Vendors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Third Party Vendors</a:t>
            </a:r>
          </a:p>
        </p:txBody>
      </p:sp>
    </p:spTree>
    <p:extLst>
      <p:ext uri="{BB962C8B-B14F-4D97-AF65-F5344CB8AC3E}">
        <p14:creationId xmlns:p14="http://schemas.microsoft.com/office/powerpoint/2010/main" val="5690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339546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Tied to the Medical Plan; and/or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Medical Benefits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Blood Screenings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Blood Pressure</a:t>
            </a:r>
          </a:p>
          <a:p>
            <a:pPr marL="800100" lvl="1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Height and Weight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Group Health Plan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3241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0843" y="1149107"/>
            <a:ext cx="8305995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ERISA: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Reporting and Disclosure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COBRA: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Continuation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ADEA and Title VII: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Discrimination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FLSA: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Overtime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ACA: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Market Reform Rules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HIPAA: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Privacy and Security</a:t>
            </a:r>
          </a:p>
          <a:p>
            <a:pPr marL="342900" indent="-342900">
              <a:lnSpc>
                <a:spcPct val="80000"/>
              </a:lnSpc>
              <a:spcBef>
                <a:spcPct val="8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1139" y="669312"/>
            <a:ext cx="8912861" cy="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rgbClr val="0077A8"/>
                </a:solidFill>
                <a:latin typeface="Calibri" panose="020F0502020204030204" pitchFamily="34" charset="0"/>
              </a:rPr>
              <a:t>Group Health Plan Compliance</a:t>
            </a:r>
            <a:endParaRPr lang="en-US" sz="2800" dirty="0">
              <a:solidFill>
                <a:srgbClr val="0077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21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" y="9995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40712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10961</TotalTime>
  <Words>2455</Words>
  <Application>Microsoft Office PowerPoint</Application>
  <PresentationFormat>On-screen Show (16:9)</PresentationFormat>
  <Paragraphs>539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CD_PP_template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SourceMedia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Godwin Mensah</dc:creator>
  <cp:lastModifiedBy>Dan Bond</cp:lastModifiedBy>
  <cp:revision>522</cp:revision>
  <cp:lastPrinted>2014-04-25T19:08:43Z</cp:lastPrinted>
  <dcterms:created xsi:type="dcterms:W3CDTF">2013-08-15T18:31:55Z</dcterms:created>
  <dcterms:modified xsi:type="dcterms:W3CDTF">2017-09-24T18:26:43Z</dcterms:modified>
</cp:coreProperties>
</file>