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49" r:id="rId2"/>
    <p:sldId id="399" r:id="rId3"/>
    <p:sldId id="412" r:id="rId4"/>
    <p:sldId id="405" r:id="rId5"/>
    <p:sldId id="407" r:id="rId6"/>
    <p:sldId id="410" r:id="rId7"/>
    <p:sldId id="411" r:id="rId8"/>
    <p:sldId id="421" r:id="rId9"/>
    <p:sldId id="356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311" r:id="rId19"/>
    <p:sldId id="404" r:id="rId20"/>
    <p:sldId id="306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53"/>
    <a:srgbClr val="98C21F"/>
    <a:srgbClr val="007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739" autoAdjust="0"/>
  </p:normalViewPr>
  <p:slideViewPr>
    <p:cSldViewPr snapToGrid="0" snapToObjects="1">
      <p:cViewPr varScale="1">
        <p:scale>
          <a:sx n="79" d="100"/>
          <a:sy n="79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548944645585038"/>
          <c:y val="0.20680533577370641"/>
          <c:w val="0.58093070359774168"/>
          <c:h val="0.751225334121372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Midsize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Sheet1!$A$4:$A$9</c:f>
              <c:strCache>
                <c:ptCount val="6"/>
                <c:pt idx="0">
                  <c:v>Too difficult/complex to handle</c:v>
                </c:pt>
                <c:pt idx="1">
                  <c:v>Lack of internal resources/staff</c:v>
                </c:pt>
                <c:pt idx="2">
                  <c:v>Complexity of health care reform</c:v>
                </c:pt>
                <c:pt idx="3">
                  <c:v>Reduce admin burden of staff</c:v>
                </c:pt>
                <c:pt idx="4">
                  <c:v>Access to knowledge/expertise</c:v>
                </c:pt>
                <c:pt idx="5">
                  <c:v>Ensure compliance</c:v>
                </c:pt>
              </c:strCache>
            </c:strRef>
          </c:cat>
          <c:val>
            <c:numRef>
              <c:f>Sheet1!$B$4:$B$9</c:f>
              <c:numCache>
                <c:formatCode>0%</c:formatCode>
                <c:ptCount val="6"/>
                <c:pt idx="0">
                  <c:v>0.32000000000000067</c:v>
                </c:pt>
                <c:pt idx="1">
                  <c:v>0.33000000000000085</c:v>
                </c:pt>
                <c:pt idx="2">
                  <c:v>0.34000000000000052</c:v>
                </c:pt>
                <c:pt idx="3">
                  <c:v>0.43000000000000038</c:v>
                </c:pt>
                <c:pt idx="4">
                  <c:v>0.5</c:v>
                </c:pt>
                <c:pt idx="5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Large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Sheet1!$A$4:$A$9</c:f>
              <c:strCache>
                <c:ptCount val="6"/>
                <c:pt idx="0">
                  <c:v>Too difficult/complex to handle</c:v>
                </c:pt>
                <c:pt idx="1">
                  <c:v>Lack of internal resources/staff</c:v>
                </c:pt>
                <c:pt idx="2">
                  <c:v>Complexity of health care reform</c:v>
                </c:pt>
                <c:pt idx="3">
                  <c:v>Reduce admin burden of staff</c:v>
                </c:pt>
                <c:pt idx="4">
                  <c:v>Access to knowledge/expertise</c:v>
                </c:pt>
                <c:pt idx="5">
                  <c:v>Ensure compliance</c:v>
                </c:pt>
              </c:strCache>
            </c:strRef>
          </c:cat>
          <c:val>
            <c:numRef>
              <c:f>Sheet1!$C$4:$C$9</c:f>
              <c:numCache>
                <c:formatCode>0%</c:formatCode>
                <c:ptCount val="6"/>
                <c:pt idx="0">
                  <c:v>0.2</c:v>
                </c:pt>
                <c:pt idx="1">
                  <c:v>0.33000000000000085</c:v>
                </c:pt>
                <c:pt idx="2">
                  <c:v>0.29000000000000031</c:v>
                </c:pt>
                <c:pt idx="3">
                  <c:v>0.5</c:v>
                </c:pt>
                <c:pt idx="4">
                  <c:v>0.41000000000000031</c:v>
                </c:pt>
                <c:pt idx="5">
                  <c:v>0.49000000000000032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161728"/>
        <c:axId val="115163520"/>
      </c:barChart>
      <c:catAx>
        <c:axId val="1151617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115163520"/>
        <c:crosses val="autoZero"/>
        <c:auto val="1"/>
        <c:lblAlgn val="ctr"/>
        <c:lblOffset val="100"/>
        <c:noMultiLvlLbl val="0"/>
      </c:catAx>
      <c:valAx>
        <c:axId val="11516352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51617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110859023977936"/>
          <c:y val="0.13980099502487561"/>
          <c:w val="0.17778281952044148"/>
          <c:h val="6.3663837196814829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aseline="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0A095-E772-4104-8F17-162C974C67FC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1DC9D-3614-4936-B773-DC468B9E6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D4560E-B88C-4523-B6C3-3ACBE61A75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9036EE-D328-4F7D-B4D6-EA187F1B9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7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5C40A-496A-4816-9ED3-118E30D75F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60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023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US" b="0" i="0" baseline="0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CE967F-319B-4869-BD08-185B525D790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5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036EE-D328-4F7D-B4D6-EA187F1B9E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0"/>
            <a:ext cx="495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0" y="5867400"/>
            <a:ext cx="1828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926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1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7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43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22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7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8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5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85DE0-6CFA-7B47-B8F4-231D0427D8AC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3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04495" y="6356350"/>
            <a:ext cx="176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69298-F000-0145-BF0E-295773925C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4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77A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77777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77777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77777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4481" y="533400"/>
            <a:ext cx="4054144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2158" y="593109"/>
            <a:ext cx="4054144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4481" y="75972"/>
            <a:ext cx="5952638" cy="791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7A8"/>
                </a:solidFill>
                <a:latin typeface="Arial" pitchFamily="34" charset="0"/>
                <a:cs typeface="Arial" pitchFamily="34" charset="0"/>
              </a:rPr>
              <a:t>Enhancing Compliance Delivery</a:t>
            </a:r>
            <a:endParaRPr lang="en-US" sz="2800" b="1" dirty="0">
              <a:solidFill>
                <a:srgbClr val="0077A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888234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en-US" sz="2400" b="1" dirty="0" smtClean="0">
                <a:solidFill>
                  <a:srgbClr val="535353"/>
                </a:solidFill>
                <a:latin typeface="Arial" pitchFamily="34" charset="0"/>
                <a:cs typeface="Arial" pitchFamily="34" charset="0"/>
              </a:rPr>
              <a:t>Dan Bond, Principal</a:t>
            </a:r>
          </a:p>
          <a:p>
            <a:pPr lvl="5"/>
            <a:r>
              <a:rPr lang="en-US" sz="2400" b="1" dirty="0" smtClean="0">
                <a:solidFill>
                  <a:srgbClr val="535353"/>
                </a:solidFill>
                <a:latin typeface="Arial" pitchFamily="34" charset="0"/>
                <a:cs typeface="Arial" pitchFamily="34" charset="0"/>
              </a:rPr>
              <a:t>Leah Randall, Director of Client Services</a:t>
            </a:r>
            <a:endParaRPr lang="en-US" sz="2400" dirty="0">
              <a:solidFill>
                <a:srgbClr val="53535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346" y="98946"/>
            <a:ext cx="2886955" cy="49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177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063" y="3188736"/>
            <a:ext cx="1700768" cy="1700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Compliance Reform</a:t>
            </a:r>
            <a:endParaRPr lang="en-US" sz="4400" b="1" dirty="0">
              <a:solidFill>
                <a:srgbClr val="0077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34763" y="1339187"/>
            <a:ext cx="3464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535353"/>
                </a:solidFill>
              </a:rPr>
              <a:t>Information Overload</a:t>
            </a:r>
            <a:endParaRPr lang="en-US" sz="4000" dirty="0">
              <a:solidFill>
                <a:srgbClr val="53535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1339187"/>
            <a:ext cx="37820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535353"/>
                </a:solidFill>
              </a:rPr>
              <a:t>Compliance Engagement</a:t>
            </a:r>
            <a:endParaRPr lang="en-US" sz="4000" dirty="0">
              <a:solidFill>
                <a:srgbClr val="53535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6616" y="1677740"/>
            <a:ext cx="846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535353"/>
                </a:solidFill>
              </a:rPr>
              <a:t>vs</a:t>
            </a:r>
            <a:endParaRPr lang="en-US" sz="3600" i="1" dirty="0">
              <a:solidFill>
                <a:srgbClr val="535353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6" t="13768" r="8415" b="12515"/>
          <a:stretch/>
        </p:blipFill>
        <p:spPr>
          <a:xfrm>
            <a:off x="365760" y="2844568"/>
            <a:ext cx="3583940" cy="31964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240" y="3748574"/>
            <a:ext cx="1700768" cy="170076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162" y="4340288"/>
            <a:ext cx="1700768" cy="170076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" name="TextBox 17"/>
          <p:cNvSpPr txBox="1"/>
          <p:nvPr/>
        </p:nvSpPr>
        <p:spPr>
          <a:xfrm>
            <a:off x="2813050" y="5244834"/>
            <a:ext cx="105537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Process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96269" y="3109208"/>
            <a:ext cx="62357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Turn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Key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4031" y="5244833"/>
            <a:ext cx="105537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Custom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329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13" y="2329359"/>
            <a:ext cx="3343772" cy="33437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16150" y="1447800"/>
            <a:ext cx="4413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535353"/>
                </a:solidFill>
              </a:rPr>
              <a:t>Turnkey System</a:t>
            </a:r>
            <a:endParaRPr lang="en-US" sz="4000" dirty="0">
              <a:solidFill>
                <a:srgbClr val="53535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02200" y="2908638"/>
            <a:ext cx="38989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535353"/>
                </a:solidFill>
              </a:rPr>
              <a:t>Auto Setup</a:t>
            </a:r>
            <a:endParaRPr lang="en-US" sz="3200" dirty="0">
              <a:solidFill>
                <a:srgbClr val="535353"/>
              </a:solidFill>
            </a:endParaRP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535353"/>
                </a:solidFill>
              </a:rPr>
              <a:t> </a:t>
            </a:r>
            <a:r>
              <a:rPr lang="en-US" sz="3200" dirty="0" smtClean="0">
                <a:solidFill>
                  <a:srgbClr val="535353"/>
                </a:solidFill>
              </a:rPr>
              <a:t>Reduced Workload</a:t>
            </a:r>
            <a:endParaRPr lang="en-US" sz="3200" dirty="0">
              <a:solidFill>
                <a:srgbClr val="535353"/>
              </a:solidFill>
            </a:endParaRPr>
          </a:p>
          <a:p>
            <a:pPr marL="292100" indent="-292100"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35353"/>
                </a:solidFill>
              </a:rPr>
              <a:t>Web Based</a:t>
            </a:r>
            <a:endParaRPr lang="en-US" sz="3200" dirty="0">
              <a:solidFill>
                <a:srgbClr val="53535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" y="203200"/>
            <a:ext cx="628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77A8"/>
                </a:solidFill>
              </a:rPr>
              <a:t>Compliance</a:t>
            </a:r>
            <a:r>
              <a:rPr lang="en-US" sz="4000" dirty="0" err="1" smtClean="0">
                <a:solidFill>
                  <a:srgbClr val="0077A8"/>
                </a:solidFill>
              </a:rPr>
              <a:t>dashboard</a:t>
            </a:r>
            <a:endParaRPr lang="en-US" sz="4000" dirty="0">
              <a:solidFill>
                <a:srgbClr val="0077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74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13" y="2461650"/>
            <a:ext cx="3784187" cy="38424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4675" y="1435100"/>
            <a:ext cx="5708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535353"/>
                </a:solidFill>
              </a:rPr>
              <a:t>Customized Calendar</a:t>
            </a:r>
            <a:endParaRPr lang="en-US" sz="4000" dirty="0">
              <a:solidFill>
                <a:srgbClr val="53535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02200" y="2940091"/>
            <a:ext cx="41275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535353"/>
                </a:solidFill>
              </a:rPr>
              <a:t>Plan Year</a:t>
            </a:r>
            <a:endParaRPr lang="en-US" sz="3200" dirty="0">
              <a:solidFill>
                <a:srgbClr val="535353"/>
              </a:solidFill>
            </a:endParaRP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535353"/>
                </a:solidFill>
              </a:rPr>
              <a:t> </a:t>
            </a:r>
            <a:r>
              <a:rPr lang="en-US" sz="3200" dirty="0" smtClean="0">
                <a:solidFill>
                  <a:srgbClr val="535353"/>
                </a:solidFill>
              </a:rPr>
              <a:t>Employer Type/Size</a:t>
            </a:r>
            <a:endParaRPr lang="en-US" sz="3200" dirty="0">
              <a:solidFill>
                <a:srgbClr val="535353"/>
              </a:solidFill>
            </a:endParaRPr>
          </a:p>
          <a:p>
            <a:pPr marL="292100" indent="-292100"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35353"/>
                </a:solidFill>
              </a:rPr>
              <a:t>Plan Type and </a:t>
            </a:r>
            <a:r>
              <a:rPr lang="en-US" sz="3200" dirty="0" err="1" smtClean="0">
                <a:solidFill>
                  <a:srgbClr val="535353"/>
                </a:solidFill>
              </a:rPr>
              <a:t>Coverages</a:t>
            </a:r>
            <a:endParaRPr lang="en-US" sz="3200" dirty="0">
              <a:solidFill>
                <a:srgbClr val="53535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" y="203200"/>
            <a:ext cx="628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77A8"/>
                </a:solidFill>
              </a:rPr>
              <a:t>Compliance</a:t>
            </a:r>
            <a:r>
              <a:rPr lang="en-US" sz="4000" dirty="0" err="1" smtClean="0">
                <a:solidFill>
                  <a:srgbClr val="0077A8"/>
                </a:solidFill>
              </a:rPr>
              <a:t>dashboard</a:t>
            </a:r>
            <a:endParaRPr lang="en-US" sz="4000" dirty="0">
              <a:solidFill>
                <a:srgbClr val="0077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133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2717800"/>
            <a:ext cx="3251199" cy="3251199"/>
          </a:xfrm>
        </p:spPr>
      </p:pic>
      <p:sp>
        <p:nvSpPr>
          <p:cNvPr id="5" name="TextBox 4"/>
          <p:cNvSpPr txBox="1"/>
          <p:nvPr/>
        </p:nvSpPr>
        <p:spPr>
          <a:xfrm>
            <a:off x="1733550" y="1447800"/>
            <a:ext cx="530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35353"/>
                </a:solidFill>
              </a:rPr>
              <a:t>Compliance </a:t>
            </a:r>
            <a:r>
              <a:rPr lang="en-US" sz="4000" b="1" i="1" dirty="0">
                <a:solidFill>
                  <a:srgbClr val="535353"/>
                </a:solidFill>
              </a:rPr>
              <a:t>Process</a:t>
            </a:r>
            <a:endParaRPr lang="en-US" sz="4000" dirty="0">
              <a:solidFill>
                <a:srgbClr val="53535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2700" y="2819400"/>
            <a:ext cx="38989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535353"/>
                </a:solidFill>
              </a:rPr>
              <a:t>Call to Action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535353"/>
                </a:solidFill>
              </a:rPr>
              <a:t> Progress Tracking </a:t>
            </a:r>
            <a:endParaRPr lang="en-US" sz="3200" dirty="0" smtClean="0">
              <a:solidFill>
                <a:srgbClr val="535353"/>
              </a:solidFill>
            </a:endParaRP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35353"/>
                </a:solidFill>
              </a:rPr>
              <a:t> Audit </a:t>
            </a:r>
            <a:r>
              <a:rPr lang="en-US" sz="3200" dirty="0">
                <a:solidFill>
                  <a:srgbClr val="535353"/>
                </a:solidFill>
              </a:rPr>
              <a:t>Reports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" y="203200"/>
            <a:ext cx="628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77A8"/>
                </a:solidFill>
              </a:rPr>
              <a:t>Compliance</a:t>
            </a:r>
            <a:r>
              <a:rPr lang="en-US" sz="4000" dirty="0" err="1" smtClean="0">
                <a:solidFill>
                  <a:srgbClr val="0077A8"/>
                </a:solidFill>
              </a:rPr>
              <a:t>dashboard</a:t>
            </a:r>
            <a:endParaRPr lang="en-US" sz="4000" dirty="0">
              <a:solidFill>
                <a:srgbClr val="0077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194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7A8"/>
                </a:solidFill>
              </a:rPr>
              <a:t>Employer </a:t>
            </a:r>
            <a:r>
              <a:rPr lang="en-US" sz="4000" b="1" dirty="0" smtClean="0">
                <a:solidFill>
                  <a:srgbClr val="0077A8"/>
                </a:solidFill>
              </a:rPr>
              <a:t>Feedback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84860" y="1627499"/>
            <a:ext cx="8092440" cy="440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5400" b="1" dirty="0" smtClean="0">
                <a:solidFill>
                  <a:srgbClr val="535353"/>
                </a:solidFill>
                <a:latin typeface="Calibri" pitchFamily="34" charset="0"/>
              </a:rPr>
              <a:t>Online Survey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Conducted July 2014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163 Responses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56% - Dashboard Users 1+ Years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endParaRPr lang="en-US" sz="3000" dirty="0">
              <a:solidFill>
                <a:srgbClr val="53535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014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791199" y="4633913"/>
            <a:ext cx="1150619" cy="10668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987165" y="4305300"/>
            <a:ext cx="1150619" cy="1400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177415" y="4648201"/>
            <a:ext cx="1150619" cy="105727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7A8"/>
                </a:solidFill>
              </a:rPr>
              <a:t>Employer </a:t>
            </a:r>
            <a:r>
              <a:rPr lang="en-US" sz="4000" b="1" dirty="0" smtClean="0">
                <a:solidFill>
                  <a:srgbClr val="0077A8"/>
                </a:solidFill>
              </a:rPr>
              <a:t>Feedback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692591" y="1675122"/>
            <a:ext cx="6890386" cy="69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Balanced Mix of Employer Sizes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endParaRPr lang="en-US" sz="3000" dirty="0">
              <a:solidFill>
                <a:srgbClr val="535353"/>
              </a:solidFill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1140" y="1985575"/>
            <a:ext cx="7236460" cy="4175548"/>
            <a:chOff x="231140" y="1985575"/>
            <a:chExt cx="7236460" cy="417554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03300" y="2124074"/>
              <a:ext cx="0" cy="3629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93775" y="5734051"/>
              <a:ext cx="647382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863600" y="2124074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63600" y="3936314"/>
              <a:ext cx="1397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863599" y="3028949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854074" y="4848224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31140" y="1985575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100%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3525" y="2890449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75%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3525" y="3800086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50%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6065" y="4709724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25%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35503" y="5876925"/>
              <a:ext cx="119252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Under 100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37658" y="5884124"/>
              <a:ext cx="84963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101-500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928357" y="5884124"/>
              <a:ext cx="99060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Over 501</a:t>
              </a:r>
              <a:endParaRPr lang="en-US" dirty="0">
                <a:solidFill>
                  <a:srgbClr val="535353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93656" y="4305299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30%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90071" y="3946562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535353"/>
                </a:solidFill>
              </a:rPr>
              <a:t>4</a:t>
            </a:r>
            <a:r>
              <a:rPr lang="en-US" dirty="0" smtClean="0">
                <a:solidFill>
                  <a:srgbClr val="535353"/>
                </a:solidFill>
              </a:rPr>
              <a:t>0%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75054" y="4298986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30%</a:t>
            </a:r>
            <a:endParaRPr lang="en-US" dirty="0">
              <a:solidFill>
                <a:srgbClr val="5353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849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39" grpId="0" animBg="1"/>
      <p:bldP spid="3" grpId="0"/>
      <p:bldP spid="47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231140" y="1985575"/>
            <a:ext cx="7236460" cy="3767525"/>
            <a:chOff x="231140" y="1985575"/>
            <a:chExt cx="7236460" cy="3767525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993775" y="5734051"/>
              <a:ext cx="647382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003300" y="2124075"/>
              <a:ext cx="0" cy="3629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863600" y="2124075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63600" y="3936315"/>
              <a:ext cx="1397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863599" y="3028950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854074" y="4848225"/>
              <a:ext cx="1397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31140" y="1985575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100%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3525" y="2890450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75%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3525" y="3800087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50%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6065" y="4709725"/>
              <a:ext cx="60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535353"/>
                  </a:solidFill>
                </a:rPr>
                <a:t>25%</a:t>
              </a:r>
              <a:endParaRPr lang="en-US" dirty="0">
                <a:solidFill>
                  <a:srgbClr val="535353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5929630" y="4162425"/>
            <a:ext cx="880110" cy="1538675"/>
          </a:xfrm>
          <a:prstGeom prst="rect">
            <a:avLst/>
          </a:prstGeom>
          <a:solidFill>
            <a:schemeClr val="accent3"/>
          </a:solidFill>
          <a:ln>
            <a:solidFill>
              <a:srgbClr val="98C2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52034" y="4624774"/>
            <a:ext cx="880110" cy="107632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790632" y="4986724"/>
            <a:ext cx="880110" cy="71437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672715" y="5648326"/>
            <a:ext cx="880110" cy="5277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617345" y="5648326"/>
            <a:ext cx="880110" cy="5277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7A8"/>
                </a:solidFill>
              </a:rPr>
              <a:t>Employer </a:t>
            </a:r>
            <a:r>
              <a:rPr lang="en-US" sz="4000" b="1" dirty="0" smtClean="0">
                <a:solidFill>
                  <a:srgbClr val="0077A8"/>
                </a:solidFill>
              </a:rPr>
              <a:t>Feedback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447801" y="1266794"/>
            <a:ext cx="7569200" cy="1495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4000" b="1" dirty="0">
                <a:solidFill>
                  <a:srgbClr val="535353"/>
                </a:solidFill>
                <a:latin typeface="Calibri" pitchFamily="34" charset="0"/>
              </a:rPr>
              <a:t>How likely are you to recommend </a:t>
            </a: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CD </a:t>
            </a:r>
            <a:r>
              <a:rPr lang="en-US" sz="4000" b="1" dirty="0">
                <a:solidFill>
                  <a:srgbClr val="535353"/>
                </a:solidFill>
                <a:latin typeface="Calibri" pitchFamily="34" charset="0"/>
              </a:rPr>
              <a:t>to a fellow HR professional?</a:t>
            </a:r>
            <a:endParaRPr lang="en-US" sz="3000" dirty="0">
              <a:solidFill>
                <a:srgbClr val="535353"/>
              </a:solidFill>
              <a:latin typeface="Calibri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704022" y="5753100"/>
            <a:ext cx="5205572" cy="563525"/>
            <a:chOff x="1704022" y="5753100"/>
            <a:chExt cx="5205572" cy="563525"/>
          </a:xfrm>
        </p:grpSpPr>
        <p:sp>
          <p:nvSpPr>
            <p:cNvPr id="41" name="TextBox 40"/>
            <p:cNvSpPr txBox="1"/>
            <p:nvPr/>
          </p:nvSpPr>
          <p:spPr>
            <a:xfrm>
              <a:off x="1704022" y="5753100"/>
              <a:ext cx="70675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535353"/>
                  </a:solidFill>
                </a:rPr>
                <a:t>Not Likely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53811" y="5762626"/>
              <a:ext cx="1117917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535353"/>
                  </a:solidFill>
                </a:rPr>
                <a:t>Somewhat Likely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77309" y="5762626"/>
              <a:ext cx="70675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535353"/>
                  </a:solidFill>
                </a:rPr>
                <a:t>Likely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953951" y="5753100"/>
              <a:ext cx="70675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535353"/>
                  </a:solidFill>
                </a:rPr>
                <a:t>Very Likely</a:t>
              </a:r>
              <a:endParaRPr lang="en-US" dirty="0">
                <a:solidFill>
                  <a:srgbClr val="535353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9776" y="5762627"/>
              <a:ext cx="107981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535353"/>
                  </a:solidFill>
                </a:rPr>
                <a:t>Extremely Likely</a:t>
              </a:r>
              <a:endParaRPr lang="en-US" dirty="0">
                <a:solidFill>
                  <a:srgbClr val="535353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928494" y="5343911"/>
            <a:ext cx="3911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3%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86857" y="4709725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19%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43485" y="4347387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31%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95294" y="5343910"/>
            <a:ext cx="3911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3%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96010" y="3885426"/>
            <a:ext cx="4972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535353"/>
                </a:solidFill>
              </a:rPr>
              <a:t>44%</a:t>
            </a:r>
            <a:endParaRPr lang="en-US" dirty="0">
              <a:solidFill>
                <a:srgbClr val="535353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296636" y="3726992"/>
            <a:ext cx="83264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 smtClean="0">
                <a:solidFill>
                  <a:srgbClr val="535353"/>
                </a:solidFill>
              </a:rPr>
              <a:t>94%</a:t>
            </a:r>
            <a:endParaRPr lang="en-US" sz="2800" dirty="0">
              <a:solidFill>
                <a:srgbClr val="535353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386456" y="2325320"/>
            <a:ext cx="2010729" cy="3991305"/>
            <a:chOff x="3386456" y="2325320"/>
            <a:chExt cx="2010729" cy="3991305"/>
          </a:xfrm>
        </p:grpSpPr>
        <p:sp>
          <p:nvSpPr>
            <p:cNvPr id="69" name="TextBox 68"/>
            <p:cNvSpPr txBox="1"/>
            <p:nvPr/>
          </p:nvSpPr>
          <p:spPr>
            <a:xfrm>
              <a:off x="3386456" y="5762627"/>
              <a:ext cx="70675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Likely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826511" y="5753100"/>
              <a:ext cx="70675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 smtClean="0"/>
                <a:t>-</a:t>
              </a:r>
              <a:endParaRPr lang="en-US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17367" y="5762627"/>
              <a:ext cx="107981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Extremely Likely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90631" y="2325320"/>
              <a:ext cx="880110" cy="1538675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98C21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90631" y="3885426"/>
              <a:ext cx="880110" cy="107632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90632" y="4986724"/>
              <a:ext cx="880110" cy="714376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73493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4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7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6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9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2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5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38" grpId="0" animBg="1"/>
      <p:bldP spid="38" grpId="1" animBg="1"/>
      <p:bldP spid="40" grpId="0" animBg="1"/>
      <p:bldP spid="40" grpId="1" animBg="1"/>
      <p:bldP spid="39" grpId="0" animBg="1"/>
      <p:bldP spid="39" grpId="1" animBg="1"/>
      <p:bldP spid="37" grpId="0" animBg="1"/>
      <p:bldP spid="37" grpId="1" animBg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7A8"/>
                </a:solidFill>
              </a:rPr>
              <a:t>Employer </a:t>
            </a:r>
            <a:r>
              <a:rPr lang="en-US" sz="4000" b="1" dirty="0" smtClean="0">
                <a:solidFill>
                  <a:srgbClr val="0077A8"/>
                </a:solidFill>
              </a:rPr>
              <a:t>Feedback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00075" y="2894324"/>
            <a:ext cx="8343899" cy="440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indent="-742950">
              <a:lnSpc>
                <a:spcPct val="80000"/>
              </a:lnSpc>
              <a:spcBef>
                <a:spcPct val="80000"/>
              </a:spcBef>
              <a:buFont typeface="+mj-lt"/>
              <a:buAutoNum type="arabicPeriod"/>
            </a:pPr>
            <a:r>
              <a:rPr lang="en-US" sz="3600" dirty="0" smtClean="0">
                <a:solidFill>
                  <a:srgbClr val="535353"/>
                </a:solidFill>
                <a:latin typeface="Calibri" pitchFamily="34" charset="0"/>
              </a:rPr>
              <a:t>Ability to stay on top of compliance regulations</a:t>
            </a:r>
          </a:p>
          <a:p>
            <a:pPr marL="742950" indent="-742950">
              <a:lnSpc>
                <a:spcPct val="8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3600" dirty="0" smtClean="0">
                <a:solidFill>
                  <a:srgbClr val="535353"/>
                </a:solidFill>
                <a:latin typeface="Calibri" pitchFamily="34" charset="0"/>
              </a:rPr>
              <a:t>Ability to document activity for audits and legal purposes</a:t>
            </a:r>
          </a:p>
          <a:p>
            <a:pPr marL="742950" indent="-742950">
              <a:lnSpc>
                <a:spcPct val="8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en-US" sz="3600" dirty="0" smtClean="0">
                <a:solidFill>
                  <a:srgbClr val="535353"/>
                </a:solidFill>
                <a:latin typeface="Calibri" pitchFamily="34" charset="0"/>
              </a:rPr>
              <a:t>Increased efficiency because of the automated process</a:t>
            </a:r>
            <a:endParaRPr lang="en-US" sz="3600" dirty="0">
              <a:solidFill>
                <a:srgbClr val="535353"/>
              </a:solidFill>
              <a:latin typeface="Calibri" pitchFamily="34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600076" y="1398868"/>
            <a:ext cx="7569200" cy="1495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4800" b="1" dirty="0" smtClean="0">
                <a:solidFill>
                  <a:srgbClr val="535353"/>
                </a:solidFill>
                <a:latin typeface="Calibri" pitchFamily="34" charset="0"/>
              </a:rPr>
              <a:t>Top 3 Benefits of Using </a:t>
            </a:r>
            <a:r>
              <a:rPr lang="en-US" sz="4800" b="1" dirty="0" err="1" smtClean="0">
                <a:solidFill>
                  <a:srgbClr val="535353"/>
                </a:solidFill>
                <a:latin typeface="Calibri" pitchFamily="34" charset="0"/>
              </a:rPr>
              <a:t>Compliance</a:t>
            </a:r>
            <a:r>
              <a:rPr lang="en-US" sz="4800" dirty="0" err="1" smtClean="0">
                <a:solidFill>
                  <a:srgbClr val="535353"/>
                </a:solidFill>
                <a:latin typeface="Calibri" pitchFamily="34" charset="0"/>
              </a:rPr>
              <a:t>dashboard</a:t>
            </a:r>
            <a:endParaRPr lang="en-US" sz="4800" dirty="0">
              <a:solidFill>
                <a:srgbClr val="53535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858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158" y="1528678"/>
            <a:ext cx="8361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77A8"/>
                </a:solidFill>
              </a:rPr>
              <a:t>Questions</a:t>
            </a:r>
            <a:endParaRPr lang="en-US" sz="4400" dirty="0">
              <a:solidFill>
                <a:srgbClr val="0077A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292" y="2298119"/>
            <a:ext cx="4027412" cy="266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039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2920" y="3241002"/>
            <a:ext cx="8138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77A8"/>
                </a:solidFill>
              </a:rPr>
              <a:t>DEMO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925" y="1577338"/>
            <a:ext cx="6422149" cy="120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981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Handouts</a:t>
            </a:r>
            <a:endParaRPr lang="en-US" sz="4400" b="1" dirty="0">
              <a:solidFill>
                <a:srgbClr val="0077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" y="2652815"/>
            <a:ext cx="8976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535353"/>
                </a:solidFill>
              </a:rPr>
              <a:t>compliancedashboard.net/</a:t>
            </a:r>
          </a:p>
          <a:p>
            <a:pPr algn="ctr"/>
            <a:r>
              <a:rPr lang="en-US" sz="5400" dirty="0" smtClean="0">
                <a:solidFill>
                  <a:srgbClr val="535353"/>
                </a:solidFill>
              </a:rPr>
              <a:t>q4intelligence-conference</a:t>
            </a:r>
            <a:endParaRPr lang="en-US" sz="5400" dirty="0">
              <a:solidFill>
                <a:srgbClr val="5353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90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2920" y="2259450"/>
            <a:ext cx="8138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77A8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5843656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Compliance Cost</a:t>
            </a:r>
            <a:endParaRPr lang="en-US" sz="4400" b="1" dirty="0">
              <a:solidFill>
                <a:srgbClr val="0077A8"/>
              </a:solidFill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228600" y="1304925"/>
            <a:ext cx="2971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200" b="1" dirty="0">
                <a:solidFill>
                  <a:srgbClr val="9ABB58"/>
                </a:solidFill>
              </a:rPr>
              <a:t>Plan Admin/Fiduciary </a:t>
            </a:r>
            <a:r>
              <a:rPr lang="en-US" sz="1200" b="1" dirty="0" smtClean="0">
                <a:solidFill>
                  <a:srgbClr val="9ABB58"/>
                </a:solidFill>
              </a:rPr>
              <a:t>Liability</a:t>
            </a:r>
          </a:p>
          <a:p>
            <a:pPr marL="60325" indent="-60325">
              <a:buFont typeface="Arial" panose="020B0604020202020204" pitchFamily="34" charset="0"/>
              <a:buChar char="•"/>
              <a:defRPr/>
            </a:pPr>
            <a:r>
              <a:rPr lang="en-US" sz="1100" dirty="0" smtClean="0"/>
              <a:t> ERISA Title I</a:t>
            </a:r>
            <a:endParaRPr lang="en-US" sz="1100" dirty="0">
              <a:solidFill>
                <a:srgbClr val="9ABB58"/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en-US" sz="1200" b="1" dirty="0">
                <a:solidFill>
                  <a:srgbClr val="9ABB58"/>
                </a:solidFill>
              </a:rPr>
              <a:t>Prepare/Distribute Notices</a:t>
            </a:r>
            <a:endParaRPr lang="en-US" sz="1200" dirty="0">
              <a:solidFill>
                <a:srgbClr val="9ABB58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Summary of Benefits and Coverage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Summary Annual Report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Women’s </a:t>
            </a:r>
            <a:r>
              <a:rPr lang="en-US" sz="1100" dirty="0">
                <a:cs typeface="+mn-cs"/>
              </a:rPr>
              <a:t>Health and Cancer Rights Act </a:t>
            </a:r>
            <a:r>
              <a:rPr lang="en-US" sz="1100" dirty="0" smtClean="0">
                <a:cs typeface="+mn-cs"/>
              </a:rPr>
              <a:t>  Notice</a:t>
            </a:r>
            <a:endParaRPr lang="en-US" sz="1100" dirty="0">
              <a:cs typeface="+mn-cs"/>
            </a:endParaRP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Children’s </a:t>
            </a:r>
            <a:r>
              <a:rPr lang="en-US" sz="1100" dirty="0">
                <a:cs typeface="+mn-cs"/>
              </a:rPr>
              <a:t>Health Insurance </a:t>
            </a:r>
            <a:r>
              <a:rPr lang="en-US" sz="1100" dirty="0" smtClean="0">
                <a:cs typeface="+mn-cs"/>
              </a:rPr>
              <a:t>Program Notice</a:t>
            </a:r>
            <a:endParaRPr lang="en-US" sz="1100" dirty="0"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</a:t>
            </a:r>
            <a:r>
              <a:rPr lang="en-US" sz="1100" dirty="0" smtClean="0">
                <a:cs typeface="+mn-cs"/>
              </a:rPr>
              <a:t>Preex </a:t>
            </a:r>
            <a:r>
              <a:rPr lang="en-US" sz="1100" dirty="0">
                <a:cs typeface="+mn-cs"/>
              </a:rPr>
              <a:t>Condition Exclusion Notice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Certificates of Creditable Coverage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Notice of Privacy Practices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</a:t>
            </a:r>
            <a:r>
              <a:rPr lang="en-US" sz="1100" dirty="0" smtClean="0">
                <a:cs typeface="+mn-cs"/>
              </a:rPr>
              <a:t>Preex </a:t>
            </a:r>
            <a:r>
              <a:rPr lang="en-US" sz="1100" dirty="0">
                <a:cs typeface="+mn-cs"/>
              </a:rPr>
              <a:t>Condition Exclusion Notice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Special Enrollment Notice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Medicare </a:t>
            </a:r>
            <a:r>
              <a:rPr lang="en-US" sz="1100" dirty="0">
                <a:cs typeface="+mn-cs"/>
              </a:rPr>
              <a:t>Part D Creditable </a:t>
            </a:r>
            <a:r>
              <a:rPr lang="en-US" sz="1100" dirty="0" smtClean="0">
                <a:cs typeface="+mn-cs"/>
              </a:rPr>
              <a:t>Coverage Notice</a:t>
            </a:r>
            <a:endParaRPr lang="en-US" sz="1100" dirty="0"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Notice of the Health Benefit Exchange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Patient Protections Disclosure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USERRA </a:t>
            </a:r>
            <a:r>
              <a:rPr lang="en-US" sz="1100" dirty="0">
                <a:cs typeface="+mn-cs"/>
              </a:rPr>
              <a:t>Rights Notice Reporting </a:t>
            </a:r>
            <a:r>
              <a:rPr lang="en-US" sz="1100" dirty="0" smtClean="0">
                <a:cs typeface="+mn-cs"/>
              </a:rPr>
              <a:t>&amp; Disclosure</a:t>
            </a:r>
          </a:p>
          <a:p>
            <a:pPr>
              <a:spcBef>
                <a:spcPts val="1200"/>
              </a:spcBef>
              <a:defRPr/>
            </a:pPr>
            <a:r>
              <a:rPr lang="en-US" sz="1200" b="1" dirty="0" smtClean="0">
                <a:solidFill>
                  <a:srgbClr val="9ABB58"/>
                </a:solidFill>
              </a:rPr>
              <a:t>Prepare/Distribute </a:t>
            </a:r>
            <a:r>
              <a:rPr lang="en-US" sz="1200" b="1" dirty="0">
                <a:solidFill>
                  <a:srgbClr val="9ABB58"/>
                </a:solidFill>
              </a:rPr>
              <a:t>Plan Documents</a:t>
            </a:r>
            <a:endParaRPr lang="en-US" sz="1200" dirty="0">
              <a:solidFill>
                <a:srgbClr val="9ABB58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/>
              <a:t> Plan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/>
              <a:t> Summary Plan Description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/>
              <a:t> Summary of Material Modifications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/>
              <a:t> Cafeteria Plan 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endParaRPr lang="en-US" sz="1100" dirty="0">
              <a:cs typeface="+mn-cs"/>
            </a:endParaRPr>
          </a:p>
          <a:p>
            <a:pPr>
              <a:spcBef>
                <a:spcPts val="600"/>
              </a:spcBef>
              <a:defRPr/>
            </a:pPr>
            <a:r>
              <a:rPr lang="en-US" sz="1100" dirty="0">
                <a:cs typeface="+mn-cs"/>
              </a:rPr>
              <a:t> </a:t>
            </a:r>
            <a:endParaRPr lang="en-US" sz="3200" dirty="0"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6012498" y="1282700"/>
            <a:ext cx="2971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200" b="1" dirty="0">
                <a:solidFill>
                  <a:srgbClr val="9ABB58"/>
                </a:solidFill>
              </a:rPr>
              <a:t>Audit Plan Provisions</a:t>
            </a:r>
            <a:endParaRPr lang="en-US" sz="1200" dirty="0">
              <a:solidFill>
                <a:srgbClr val="9ABB58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Recordkeeping Requirements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Mental Health Parity Act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Subrogation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Claim Procedures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Prohibition </a:t>
            </a:r>
            <a:r>
              <a:rPr lang="en-US" sz="1100" dirty="0">
                <a:cs typeface="+mn-cs"/>
              </a:rPr>
              <a:t>of preexisting condition exclusions for enrollee’s under 19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Prohibition </a:t>
            </a:r>
            <a:r>
              <a:rPr lang="en-US" sz="1100" dirty="0">
                <a:cs typeface="+mn-cs"/>
              </a:rPr>
              <a:t>of annual and lifetime dollar limits</a:t>
            </a:r>
          </a:p>
          <a:p>
            <a:pPr>
              <a:spcBef>
                <a:spcPts val="1200"/>
              </a:spcBef>
              <a:defRPr/>
            </a:pPr>
            <a:r>
              <a:rPr lang="en-US" sz="1200" b="1" dirty="0">
                <a:solidFill>
                  <a:srgbClr val="9ABB58"/>
                </a:solidFill>
                <a:cs typeface="+mn-cs"/>
              </a:rPr>
              <a:t>Prepare Disclosure Language &amp; Materials</a:t>
            </a:r>
            <a:endParaRPr lang="en-US" sz="1200" dirty="0">
              <a:solidFill>
                <a:srgbClr val="9ABB58"/>
              </a:solidFill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Qualified Medical Child Support Orders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Newborns</a:t>
            </a:r>
            <a:r>
              <a:rPr lang="en-US" sz="1100" dirty="0">
                <a:cs typeface="+mn-cs"/>
              </a:rPr>
              <a:t>’ and Mothers’ Health Protection Act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HIPAA Nondiscrimination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Grandfathered Plan Status </a:t>
            </a:r>
          </a:p>
          <a:p>
            <a:pPr>
              <a:spcBef>
                <a:spcPts val="1200"/>
              </a:spcBef>
              <a:defRPr/>
            </a:pPr>
            <a:r>
              <a:rPr lang="en-US" sz="1100" dirty="0">
                <a:cs typeface="+mn-cs"/>
              </a:rPr>
              <a:t> </a:t>
            </a:r>
            <a:r>
              <a:rPr lang="en-US" sz="1200" b="1" dirty="0">
                <a:solidFill>
                  <a:srgbClr val="9ABB58"/>
                </a:solidFill>
                <a:cs typeface="+mn-cs"/>
              </a:rPr>
              <a:t>Prepare Forms/Report to Government</a:t>
            </a:r>
            <a:endParaRPr lang="en-US" sz="1200" dirty="0">
              <a:solidFill>
                <a:srgbClr val="9ABB58"/>
              </a:solidFill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Form 5500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Creditable Coverage to CMS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W-2 Reporting</a:t>
            </a:r>
          </a:p>
          <a:p>
            <a:pPr>
              <a:spcBef>
                <a:spcPts val="1200"/>
              </a:spcBef>
              <a:defRPr/>
            </a:pPr>
            <a:r>
              <a:rPr lang="en-US" sz="1200" b="1" dirty="0" smtClean="0">
                <a:solidFill>
                  <a:srgbClr val="9ABB58"/>
                </a:solidFill>
              </a:rPr>
              <a:t>Bonding </a:t>
            </a:r>
            <a:r>
              <a:rPr lang="en-US" sz="1200" b="1" dirty="0">
                <a:solidFill>
                  <a:srgbClr val="9ABB58"/>
                </a:solidFill>
              </a:rPr>
              <a:t>Requirements</a:t>
            </a:r>
            <a:endParaRPr lang="en-US" sz="1200" dirty="0">
              <a:solidFill>
                <a:srgbClr val="9ABB58"/>
              </a:solidFill>
            </a:endParaRPr>
          </a:p>
          <a:p>
            <a:pPr marL="0" lvl="1">
              <a:buFont typeface="Arial" pitchFamily="34" charset="0"/>
              <a:buChar char="•"/>
              <a:defRPr/>
            </a:pPr>
            <a:r>
              <a:rPr lang="en-US" sz="1100" dirty="0"/>
              <a:t> Every person who handles plan assets</a:t>
            </a:r>
          </a:p>
          <a:p>
            <a:pPr>
              <a:buFont typeface="Arial" pitchFamily="34" charset="0"/>
              <a:buChar char="•"/>
              <a:defRPr/>
            </a:pPr>
            <a:endParaRPr lang="en-US" sz="1100" dirty="0"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Char char="•"/>
              <a:defRPr/>
            </a:pPr>
            <a:endParaRPr lang="en-US" sz="3200" dirty="0">
              <a:cs typeface="+mn-cs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3200400" y="1295400"/>
            <a:ext cx="2971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200" b="1" dirty="0">
                <a:solidFill>
                  <a:srgbClr val="9ABB58"/>
                </a:solidFill>
              </a:rPr>
              <a:t>Research and Education</a:t>
            </a:r>
            <a:endParaRPr lang="en-US" sz="1200" dirty="0">
              <a:solidFill>
                <a:srgbClr val="9ABB58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Working Families Tax Relief Act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FMLA Continuation of Coverage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On-Site Clinic ERISA Compliance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ERISA Safe Harbor Delivery Methods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Employee </a:t>
            </a:r>
            <a:r>
              <a:rPr lang="en-US" sz="1100" dirty="0">
                <a:cs typeface="+mn-cs"/>
              </a:rPr>
              <a:t>and Dependent Eligibility Requirements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Nondiscrimination Rules (beyond HIPAA)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Maintaining </a:t>
            </a:r>
            <a:r>
              <a:rPr lang="en-US" sz="1100" dirty="0">
                <a:cs typeface="+mn-cs"/>
              </a:rPr>
              <a:t>Grandfathered Plan Status Disclosure </a:t>
            </a:r>
          </a:p>
          <a:p>
            <a:pPr>
              <a:spcBef>
                <a:spcPts val="1800"/>
              </a:spcBef>
              <a:defRPr/>
            </a:pPr>
            <a:r>
              <a:rPr lang="en-US" sz="1200" b="1" dirty="0">
                <a:solidFill>
                  <a:srgbClr val="9ABB58"/>
                </a:solidFill>
                <a:cs typeface="+mn-cs"/>
              </a:rPr>
              <a:t>COBRA</a:t>
            </a:r>
            <a:endParaRPr lang="en-US" sz="1200" dirty="0">
              <a:solidFill>
                <a:srgbClr val="9ABB58"/>
              </a:solidFill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Administration and monitoring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 Participant </a:t>
            </a:r>
            <a:r>
              <a:rPr lang="en-US" sz="1100" dirty="0">
                <a:cs typeface="+mn-cs"/>
              </a:rPr>
              <a:t>tracking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 Eligibility </a:t>
            </a:r>
            <a:r>
              <a:rPr lang="en-US" sz="1100" dirty="0">
                <a:cs typeface="+mn-cs"/>
              </a:rPr>
              <a:t>compliance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 Send/document </a:t>
            </a:r>
            <a:r>
              <a:rPr lang="en-US" sz="1100" dirty="0">
                <a:cs typeface="+mn-cs"/>
              </a:rPr>
              <a:t>notices </a:t>
            </a:r>
          </a:p>
          <a:p>
            <a:pPr>
              <a:spcBef>
                <a:spcPts val="1800"/>
              </a:spcBef>
              <a:defRPr/>
            </a:pPr>
            <a:r>
              <a:rPr lang="en-US" sz="1200" dirty="0">
                <a:cs typeface="+mn-cs"/>
              </a:rPr>
              <a:t> </a:t>
            </a:r>
            <a:r>
              <a:rPr lang="en-US" sz="1200" b="1" dirty="0">
                <a:solidFill>
                  <a:srgbClr val="9ABB58"/>
                </a:solidFill>
                <a:cs typeface="+mn-cs"/>
              </a:rPr>
              <a:t>HIPAA Privacy &amp; Security</a:t>
            </a:r>
            <a:endParaRPr lang="en-US" sz="1200" dirty="0">
              <a:solidFill>
                <a:srgbClr val="9ABB58"/>
              </a:solidFill>
              <a:cs typeface="+mn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Implement/Review policies and procedures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Risk </a:t>
            </a:r>
            <a:r>
              <a:rPr lang="en-US" sz="1100" dirty="0">
                <a:cs typeface="+mn-cs"/>
              </a:rPr>
              <a:t>assessment/breach notification procedures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100" dirty="0" smtClean="0">
                <a:cs typeface="+mn-cs"/>
              </a:rPr>
              <a:t>Implement/Review </a:t>
            </a:r>
            <a:r>
              <a:rPr lang="en-US" sz="1100" dirty="0">
                <a:cs typeface="+mn-cs"/>
              </a:rPr>
              <a:t>administrative, technical and physical safeguards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Audit plan documentation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100" dirty="0">
                <a:cs typeface="+mn-cs"/>
              </a:rPr>
              <a:t> Workforce training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Char char="•"/>
              <a:defRPr/>
            </a:pPr>
            <a:endParaRPr lang="en-US" sz="3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4454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2014 Highlights</a:t>
            </a:r>
            <a:endParaRPr lang="en-US" sz="4400" b="1" dirty="0">
              <a:solidFill>
                <a:srgbClr val="0077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3518" y="1323474"/>
            <a:ext cx="765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535353"/>
                </a:solidFill>
              </a:rPr>
              <a:t>Scheduled Changes</a:t>
            </a:r>
            <a:endParaRPr lang="en-US" sz="3600" u="sng" dirty="0">
              <a:solidFill>
                <a:srgbClr val="53535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488" y="2261937"/>
            <a:ext cx="40122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Annual Limits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Waiting Periods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Pre-existing Conditions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Dependent Coverage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Cost Sharing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Clinical Trials </a:t>
            </a:r>
            <a:endParaRPr lang="en-US" sz="2400" dirty="0" smtClean="0">
              <a:solidFill>
                <a:srgbClr val="535353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Essential Health Benefits</a:t>
            </a:r>
            <a:r>
              <a:rPr lang="en-US" dirty="0">
                <a:solidFill>
                  <a:srgbClr val="535353"/>
                </a:solidFill>
              </a:rPr>
              <a:t> </a:t>
            </a:r>
            <a:endParaRPr lang="en-US" dirty="0" smtClean="0">
              <a:solidFill>
                <a:srgbClr val="535353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Health Plan ID</a:t>
            </a:r>
            <a:endParaRPr lang="en-US" sz="2400" dirty="0">
              <a:solidFill>
                <a:srgbClr val="535353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87780" y="2261937"/>
            <a:ext cx="417495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SBC </a:t>
            </a:r>
            <a:r>
              <a:rPr lang="en-US" sz="2400" dirty="0">
                <a:solidFill>
                  <a:srgbClr val="535353"/>
                </a:solidFill>
              </a:rPr>
              <a:t>Template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Same-Sex Spouse Coverage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Wellness Incentives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$500 Carryover for Health FSAs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Mid-Year Election Changes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HIPAA Privacy &amp; Security Final Rule</a:t>
            </a:r>
          </a:p>
        </p:txBody>
      </p:sp>
    </p:spTree>
    <p:extLst>
      <p:ext uri="{BB962C8B-B14F-4D97-AF65-F5344CB8AC3E}">
        <p14:creationId xmlns:p14="http://schemas.microsoft.com/office/powerpoint/2010/main" val="26258134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2014 Highlights</a:t>
            </a:r>
            <a:endParaRPr lang="en-US" sz="4400" b="1" dirty="0">
              <a:solidFill>
                <a:srgbClr val="0077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3518" y="1323474"/>
            <a:ext cx="765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535353"/>
                </a:solidFill>
              </a:rPr>
              <a:t>Mid-Year Changes and Updates</a:t>
            </a:r>
            <a:endParaRPr lang="en-US" sz="3600" u="sng" dirty="0">
              <a:solidFill>
                <a:srgbClr val="53535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487" y="2165684"/>
            <a:ext cx="37836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Deductible Limits Repealed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Play or Pay Transitional Relief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Coordination of Carryover FSA and HSA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New COBRA Notices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New CHIPRA Notice</a:t>
            </a:r>
            <a:endParaRPr lang="en-US" dirty="0" smtClean="0">
              <a:solidFill>
                <a:srgbClr val="53535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77993" y="2165684"/>
            <a:ext cx="41727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353"/>
                </a:solidFill>
              </a:rPr>
              <a:t>Same-Sex Marriage Guidance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Contraceptive Coverage Guidance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Transitional Reinsurance Program Fee Guidance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35353"/>
                </a:solidFill>
              </a:rPr>
              <a:t>Waiting and Orientation Period Guidance</a:t>
            </a:r>
            <a:endParaRPr lang="en-US" dirty="0" smtClean="0">
              <a:solidFill>
                <a:srgbClr val="53535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201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533400" y="5972175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* ADP Research </a:t>
            </a:r>
            <a:r>
              <a:rPr lang="en-US" sz="1000" dirty="0" err="1">
                <a:latin typeface="Calibri" pitchFamily="34" charset="0"/>
              </a:rPr>
              <a:t>Institute</a:t>
            </a:r>
            <a:r>
              <a:rPr lang="en-US" sz="1000" baseline="30000" dirty="0" err="1">
                <a:latin typeface="Calibri" pitchFamily="34" charset="0"/>
              </a:rPr>
              <a:t>SM</a:t>
            </a:r>
            <a:r>
              <a:rPr lang="en-US" sz="1000" dirty="0">
                <a:latin typeface="Calibri" pitchFamily="34" charset="0"/>
              </a:rPr>
              <a:t>. (2012). ADP Survey Finds Health Care Reform and Increasing Compliance Complexity May Drive Outsourcing of Benefits Administration [Press Release]. Retrieved from http://www.adp.com/media/press-releases.aspx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41910326"/>
              </p:ext>
            </p:extLst>
          </p:nvPr>
        </p:nvGraphicFramePr>
        <p:xfrm>
          <a:off x="152400" y="1066800"/>
          <a:ext cx="8991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182710"/>
            <a:ext cx="853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535353"/>
                </a:solidFill>
              </a:rPr>
              <a:t>Reasons for Outsourcing Benefits Administration</a:t>
            </a:r>
            <a:endParaRPr lang="en-US" sz="3000" dirty="0">
              <a:solidFill>
                <a:srgbClr val="53535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Opportunity</a:t>
            </a:r>
            <a:endParaRPr lang="en-US" sz="4400" b="1" dirty="0">
              <a:solidFill>
                <a:srgbClr val="0077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681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Graphic spid="8" grpId="0">
        <p:bldAsOne/>
      </p:bldGraphic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7A8"/>
                </a:solidFill>
              </a:rPr>
              <a:t>Employer </a:t>
            </a:r>
            <a:r>
              <a:rPr lang="en-US" sz="4000" b="1" dirty="0" smtClean="0">
                <a:solidFill>
                  <a:srgbClr val="0077A8"/>
                </a:solidFill>
              </a:rPr>
              <a:t>Roles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84860" y="1447025"/>
            <a:ext cx="6477000" cy="440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r>
              <a:rPr lang="en-US" sz="4000" b="1" dirty="0">
                <a:solidFill>
                  <a:srgbClr val="98C21F"/>
                </a:solidFill>
                <a:latin typeface="Calibri" pitchFamily="34" charset="0"/>
              </a:rPr>
              <a:t>ERISA Fiduciary</a:t>
            </a:r>
          </a:p>
          <a:p>
            <a:pPr marL="800100" lvl="1" indent="-342900">
              <a:lnSpc>
                <a:spcPct val="8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en-US" sz="3000" dirty="0">
                <a:solidFill>
                  <a:srgbClr val="535353"/>
                </a:solidFill>
                <a:latin typeface="Calibri" pitchFamily="34" charset="0"/>
              </a:rPr>
              <a:t>Act </a:t>
            </a:r>
            <a:r>
              <a:rPr lang="en-US" sz="3000" dirty="0" smtClean="0">
                <a:solidFill>
                  <a:srgbClr val="535353"/>
                </a:solidFill>
                <a:latin typeface="Calibri" pitchFamily="34" charset="0"/>
              </a:rPr>
              <a:t>solely in </a:t>
            </a:r>
            <a:r>
              <a:rPr lang="en-US" sz="3000" dirty="0">
                <a:solidFill>
                  <a:srgbClr val="535353"/>
                </a:solidFill>
                <a:latin typeface="Calibri" pitchFamily="34" charset="0"/>
              </a:rPr>
              <a:t>participant’s best interest</a:t>
            </a:r>
          </a:p>
          <a:p>
            <a:pPr marL="800100" lvl="1" indent="-342900">
              <a:lnSpc>
                <a:spcPct val="8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en-US" sz="3000" dirty="0">
                <a:solidFill>
                  <a:srgbClr val="535353"/>
                </a:solidFill>
                <a:latin typeface="Calibri" pitchFamily="34" charset="0"/>
              </a:rPr>
              <a:t>Act in accordance with plan </a:t>
            </a:r>
            <a:r>
              <a:rPr lang="en-US" sz="3000" dirty="0" smtClean="0">
                <a:solidFill>
                  <a:srgbClr val="535353"/>
                </a:solidFill>
                <a:latin typeface="Calibri" pitchFamily="34" charset="0"/>
              </a:rPr>
              <a:t>docs and ERISA</a:t>
            </a:r>
            <a:endParaRPr lang="en-US" sz="3000" dirty="0">
              <a:solidFill>
                <a:srgbClr val="535353"/>
              </a:solidFill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ts val="2400"/>
              </a:spcBef>
              <a:buFontTx/>
              <a:buChar char="•"/>
            </a:pPr>
            <a:r>
              <a:rPr lang="en-US" sz="4000" b="1" dirty="0">
                <a:solidFill>
                  <a:srgbClr val="98C21F"/>
                </a:solidFill>
                <a:latin typeface="Calibri" pitchFamily="34" charset="0"/>
              </a:rPr>
              <a:t>ERISA Plan Administrator</a:t>
            </a:r>
          </a:p>
          <a:p>
            <a:pPr marL="800100" lvl="1" indent="-342900">
              <a:lnSpc>
                <a:spcPct val="8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en-US" sz="3000" dirty="0">
                <a:solidFill>
                  <a:srgbClr val="535353"/>
                </a:solidFill>
                <a:latin typeface="Calibri" pitchFamily="34" charset="0"/>
              </a:rPr>
              <a:t>Directly responsible for </a:t>
            </a:r>
            <a:r>
              <a:rPr lang="en-US" sz="3000" dirty="0" smtClean="0">
                <a:solidFill>
                  <a:srgbClr val="535353"/>
                </a:solidFill>
                <a:latin typeface="Calibri" pitchFamily="34" charset="0"/>
              </a:rPr>
              <a:t>compliance with administrative functions</a:t>
            </a:r>
            <a:endParaRPr lang="en-US" sz="3000" dirty="0">
              <a:solidFill>
                <a:srgbClr val="535353"/>
              </a:solidFill>
              <a:latin typeface="Calibri" pitchFamily="34" charset="0"/>
            </a:endParaRPr>
          </a:p>
          <a:p>
            <a:pPr marL="800100" lvl="1" indent="-342900">
              <a:lnSpc>
                <a:spcPct val="8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en-US" sz="3000" dirty="0">
                <a:solidFill>
                  <a:srgbClr val="535353"/>
                </a:solidFill>
                <a:latin typeface="Calibri" pitchFamily="34" charset="0"/>
              </a:rPr>
              <a:t>Liable for non-compliance</a:t>
            </a: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endParaRPr lang="en-US" sz="3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0558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140" y="289559"/>
            <a:ext cx="703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7A8"/>
                </a:solidFill>
              </a:rPr>
              <a:t>Penalties</a:t>
            </a:r>
            <a:endParaRPr lang="en-US" sz="4000" b="1" dirty="0">
              <a:solidFill>
                <a:srgbClr val="0077A8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07060" y="1975053"/>
            <a:ext cx="7965440" cy="440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Laws: </a:t>
            </a:r>
            <a:r>
              <a:rPr lang="en-US" sz="3600" dirty="0" smtClean="0">
                <a:solidFill>
                  <a:srgbClr val="535353"/>
                </a:solidFill>
                <a:latin typeface="Calibri" pitchFamily="34" charset="0"/>
              </a:rPr>
              <a:t>ERISA, COBRA, ACA, HIPAA</a:t>
            </a:r>
          </a:p>
          <a:p>
            <a:pPr>
              <a:lnSpc>
                <a:spcPct val="80000"/>
              </a:lnSpc>
              <a:spcBef>
                <a:spcPts val="7200"/>
              </a:spcBef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Range: </a:t>
            </a:r>
            <a:r>
              <a:rPr lang="en-US" sz="4000" dirty="0" smtClean="0">
                <a:solidFill>
                  <a:srgbClr val="535353"/>
                </a:solidFill>
                <a:latin typeface="Calibri" pitchFamily="34" charset="0"/>
              </a:rPr>
              <a:t>$110 to $2,500 per day</a:t>
            </a:r>
          </a:p>
          <a:p>
            <a:pPr>
              <a:lnSpc>
                <a:spcPct val="80000"/>
              </a:lnSpc>
              <a:spcBef>
                <a:spcPts val="7200"/>
              </a:spcBef>
            </a:pPr>
            <a:r>
              <a:rPr lang="en-US" sz="4000" b="1" dirty="0" smtClean="0">
                <a:solidFill>
                  <a:srgbClr val="535353"/>
                </a:solidFill>
                <a:latin typeface="Calibri" pitchFamily="34" charset="0"/>
              </a:rPr>
              <a:t>Liability: </a:t>
            </a:r>
            <a:r>
              <a:rPr lang="en-US" sz="4000" dirty="0" smtClean="0">
                <a:solidFill>
                  <a:srgbClr val="535353"/>
                </a:solidFill>
                <a:latin typeface="Calibri" pitchFamily="34" charset="0"/>
              </a:rPr>
              <a:t>ERISA </a:t>
            </a:r>
            <a:r>
              <a:rPr lang="en-US" sz="4000" dirty="0">
                <a:solidFill>
                  <a:srgbClr val="535353"/>
                </a:solidFill>
                <a:latin typeface="Calibri" pitchFamily="34" charset="0"/>
              </a:rPr>
              <a:t>Plan </a:t>
            </a:r>
            <a:r>
              <a:rPr lang="en-US" sz="4000" dirty="0" smtClean="0">
                <a:solidFill>
                  <a:srgbClr val="535353"/>
                </a:solidFill>
                <a:latin typeface="Calibri" pitchFamily="34" charset="0"/>
              </a:rPr>
              <a:t>Administrator</a:t>
            </a:r>
            <a:endParaRPr lang="en-US" sz="4000" dirty="0">
              <a:solidFill>
                <a:srgbClr val="535353"/>
              </a:solidFill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80000"/>
              </a:spcBef>
              <a:buFontTx/>
              <a:buChar char="•"/>
            </a:pPr>
            <a:endParaRPr lang="en-US" sz="3000" dirty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6" y="1168806"/>
            <a:ext cx="1612494" cy="161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163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" y="203200"/>
            <a:ext cx="7863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7A8"/>
                </a:solidFill>
              </a:rPr>
              <a:t>Where To Start?</a:t>
            </a:r>
            <a:endParaRPr lang="en-US" sz="4400" b="1" dirty="0">
              <a:solidFill>
                <a:srgbClr val="0077A8"/>
              </a:solidFill>
            </a:endParaRPr>
          </a:p>
        </p:txBody>
      </p:sp>
      <p:pic>
        <p:nvPicPr>
          <p:cNvPr id="7" name="Content Placeholder 3" descr="Where_to_star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0216" y="1798320"/>
            <a:ext cx="4010932" cy="3642360"/>
          </a:xfrm>
        </p:spPr>
      </p:pic>
      <p:sp>
        <p:nvSpPr>
          <p:cNvPr id="3" name="TextBox 2"/>
          <p:cNvSpPr txBox="1"/>
          <p:nvPr/>
        </p:nvSpPr>
        <p:spPr>
          <a:xfrm>
            <a:off x="4425260" y="1798320"/>
            <a:ext cx="44870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  <a:spcBef>
                <a:spcPts val="1200"/>
              </a:spcBef>
            </a:pPr>
            <a:r>
              <a:rPr lang="en-US" sz="3600" i="1" dirty="0" smtClean="0">
                <a:solidFill>
                  <a:srgbClr val="535353"/>
                </a:solidFill>
              </a:rPr>
              <a:t>“Gov’t agencies </a:t>
            </a:r>
            <a:r>
              <a:rPr lang="en-US" sz="3600" i="1" dirty="0">
                <a:solidFill>
                  <a:srgbClr val="535353"/>
                </a:solidFill>
              </a:rPr>
              <a:t>will </a:t>
            </a:r>
            <a:r>
              <a:rPr lang="en-US" sz="3600" i="1" u="sng" dirty="0">
                <a:solidFill>
                  <a:srgbClr val="535353"/>
                </a:solidFill>
              </a:rPr>
              <a:t>redouble</a:t>
            </a:r>
            <a:r>
              <a:rPr lang="en-US" sz="3600" i="1" dirty="0">
                <a:solidFill>
                  <a:srgbClr val="535353"/>
                </a:solidFill>
              </a:rPr>
              <a:t> </a:t>
            </a:r>
            <a:r>
              <a:rPr lang="en-US" sz="3600" i="1" dirty="0" smtClean="0">
                <a:solidFill>
                  <a:srgbClr val="535353"/>
                </a:solidFill>
              </a:rPr>
              <a:t>efforts for </a:t>
            </a:r>
            <a:r>
              <a:rPr lang="en-US" sz="3600" i="1" dirty="0">
                <a:solidFill>
                  <a:srgbClr val="535353"/>
                </a:solidFill>
              </a:rPr>
              <a:t>reviewing internal controls in order to facilitate compliance”</a:t>
            </a:r>
          </a:p>
        </p:txBody>
      </p:sp>
    </p:spTree>
    <p:extLst>
      <p:ext uri="{BB962C8B-B14F-4D97-AF65-F5344CB8AC3E}">
        <p14:creationId xmlns:p14="http://schemas.microsoft.com/office/powerpoint/2010/main" val="3524884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CD_P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5513</TotalTime>
  <Words>623</Words>
  <Application>Microsoft Office PowerPoint</Application>
  <PresentationFormat>On-screen Show (4:3)</PresentationFormat>
  <Paragraphs>194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CD_PP_template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SourceMedia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 Mensah</dc:creator>
  <cp:lastModifiedBy>Dan Bond</cp:lastModifiedBy>
  <cp:revision>279</cp:revision>
  <cp:lastPrinted>2014-04-25T19:08:43Z</cp:lastPrinted>
  <dcterms:created xsi:type="dcterms:W3CDTF">2013-08-15T18:31:55Z</dcterms:created>
  <dcterms:modified xsi:type="dcterms:W3CDTF">2014-09-15T19:42:14Z</dcterms:modified>
</cp:coreProperties>
</file>